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sldIdLst>
    <p:sldId id="259" r:id="rId3"/>
    <p:sldId id="262" r:id="rId4"/>
    <p:sldId id="265" r:id="rId5"/>
    <p:sldId id="268" r:id="rId6"/>
    <p:sldId id="271" r:id="rId7"/>
    <p:sldId id="274" r:id="rId8"/>
    <p:sldId id="277" r:id="rId9"/>
    <p:sldId id="280" r:id="rId10"/>
    <p:sldId id="283" r:id="rId11"/>
    <p:sldId id="286" r:id="rId12"/>
    <p:sldId id="289" r:id="rId13"/>
    <p:sldId id="292" r:id="rId14"/>
    <p:sldId id="295" r:id="rId15"/>
    <p:sldId id="298" r:id="rId16"/>
    <p:sldId id="301" r:id="rId17"/>
    <p:sldId id="304" r:id="rId18"/>
    <p:sldId id="307" r:id="rId19"/>
    <p:sldId id="310" r:id="rId20"/>
    <p:sldId id="313"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p:scale>
          <a:sx n="73" d="100"/>
          <a:sy n="73" d="100"/>
        </p:scale>
        <p:origin x="0" y="0"/>
      </p:cViewPr>
      <p:guideLst/>
    </p:cSldViewPr>
  </p:slide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ableStyles" Target="tableStyles.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tags" Target="tags/tag1.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smtId="4294967295">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Gene</c:v>
                </c:pt>
              </c:strCache>
            </c:strRef>
          </c:tx>
          <c:spPr>
            <a:solidFill>
              <a:schemeClr val="tx1"/>
            </a:solidFill>
            <a:ln>
              <a:noFill/>
            </a:ln>
            <a:effectLst/>
          </c:spPr>
          <c:invertIfNegative val="0"/>
          <c:cat>
            <c:strRef>
              <c:f>Sheet1!$A$2:$A$8</c:f>
              <c:strCache>
                <c:ptCount val="7"/>
                <c:pt idx="0">
                  <c:v>NP</c:v>
                </c:pt>
                <c:pt idx="1">
                  <c:v>P</c:v>
                </c:pt>
                <c:pt idx="2">
                  <c:v>V</c:v>
                </c:pt>
                <c:pt idx="3">
                  <c:v>M</c:v>
                </c:pt>
                <c:pt idx="4">
                  <c:v>F</c:v>
                </c:pt>
                <c:pt idx="5">
                  <c:v>HN</c:v>
                </c:pt>
                <c:pt idx="6">
                  <c:v>L</c:v>
                </c:pt>
              </c:strCache>
            </c:strRef>
          </c:cat>
          <c:val>
            <c:numRef>
              <c:f>Sheet1!$B$2:$B$8</c:f>
              <c:numCache>
                <c:formatCode>General</c:formatCode>
                <c:ptCount val="7"/>
                <c:pt idx="0">
                  <c:v>0.1</c:v>
                </c:pt>
                <c:pt idx="1">
                  <c:v>0.27</c:v>
                </c:pt>
                <c:pt idx="2">
                  <c:v>0.6</c:v>
                </c:pt>
                <c:pt idx="3">
                  <c:v>0.32</c:v>
                </c:pt>
                <c:pt idx="4">
                  <c:v>1.3</c:v>
                </c:pt>
                <c:pt idx="5">
                  <c:v>0.4</c:v>
                </c:pt>
                <c:pt idx="6">
                  <c:v>0.37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3D63-4701-B0F9-154DA7D7BC32}"/>
            </c:ext>
          </c:extLst>
        </c:ser>
        <c:ser>
          <c:idx val="1"/>
          <c:order val="1"/>
          <c:tx>
            <c:strRef>
              <c:f>Sheet1!$C$1</c:f>
              <c:strCache>
                <c:ptCount val="1"/>
                <c:pt idx="0">
                  <c:v>Column2</c:v>
                </c:pt>
              </c:strCache>
            </c:strRef>
          </c:tx>
          <c:spPr>
            <a:solidFill>
              <a:schemeClr val="accent2"/>
            </a:solidFill>
            <a:ln>
              <a:noFill/>
            </a:ln>
            <a:effectLst/>
          </c:spPr>
          <c:invertIfNegative val="0"/>
          <c:cat>
            <c:strRef>
              <c:f>Sheet1!$A$2:$A$8</c:f>
              <c:strCache>
                <c:ptCount val="7"/>
                <c:pt idx="0">
                  <c:v>NP</c:v>
                </c:pt>
                <c:pt idx="1">
                  <c:v>P</c:v>
                </c:pt>
                <c:pt idx="2">
                  <c:v>V</c:v>
                </c:pt>
                <c:pt idx="3">
                  <c:v>M</c:v>
                </c:pt>
                <c:pt idx="4">
                  <c:v>F</c:v>
                </c:pt>
                <c:pt idx="5">
                  <c:v>HN</c:v>
                </c:pt>
                <c:pt idx="6">
                  <c:v>L</c:v>
                </c:pt>
              </c:strCache>
            </c:strRef>
          </c:cat>
          <c:val>
            <c:numRef>
              <c:f>Sheet1!$C$2:$C$8</c:f>
              <c:numCache>
                <c:formatCode>General</c:formatCode>
                <c:ptCount val="7"/>
                <c:pt idx="0">
                  <c:v>0</c:v>
                </c:pt>
                <c:pt idx="1">
                  <c:v>0</c:v>
                </c:pt>
                <c:pt idx="2">
                  <c:v>0</c:v>
                </c:pt>
                <c:pt idx="3">
                  <c:v>0</c:v>
                </c:pt>
                <c:pt idx="4">
                  <c:v>0</c:v>
                </c:pt>
                <c:pt idx="5">
                  <c:v>0</c:v>
                </c:pt>
                <c:pt idx="6">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3D63-4701-B0F9-154DA7D7BC32}"/>
            </c:ext>
          </c:extLst>
        </c:ser>
        <c:ser>
          <c:idx val="2"/>
          <c:order val="2"/>
          <c:tx>
            <c:strRef>
              <c:f>Sheet1!$D$1</c:f>
              <c:strCache>
                <c:ptCount val="1"/>
                <c:pt idx="0">
                  <c:v>Column1</c:v>
                </c:pt>
              </c:strCache>
            </c:strRef>
          </c:tx>
          <c:spPr>
            <a:solidFill>
              <a:schemeClr val="accent3"/>
            </a:solidFill>
            <a:ln>
              <a:noFill/>
            </a:ln>
            <a:effectLst/>
          </c:spPr>
          <c:invertIfNegative val="0"/>
          <c:cat>
            <c:strRef>
              <c:f>Sheet1!$A$2:$A$8</c:f>
              <c:strCache>
                <c:ptCount val="7"/>
                <c:pt idx="0">
                  <c:v>NP</c:v>
                </c:pt>
                <c:pt idx="1">
                  <c:v>P</c:v>
                </c:pt>
                <c:pt idx="2">
                  <c:v>V</c:v>
                </c:pt>
                <c:pt idx="3">
                  <c:v>M</c:v>
                </c:pt>
                <c:pt idx="4">
                  <c:v>F</c:v>
                </c:pt>
                <c:pt idx="5">
                  <c:v>HN</c:v>
                </c:pt>
                <c:pt idx="6">
                  <c:v>L</c:v>
                </c:pt>
              </c:strCache>
            </c:strRef>
          </c:cat>
          <c:val>
            <c:numRef>
              <c:f>Sheet1!$D$2:$D$8</c:f>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3D63-4701-B0F9-154DA7D7BC32}"/>
            </c:ext>
          </c:extLst>
        </c:ser>
        <c:dLbls>
          <c:showLegendKey val="0"/>
          <c:showVal val="0"/>
          <c:showCatName val="0"/>
          <c:showSerName val="0"/>
          <c:showPercent val="0"/>
          <c:showBubbleSize val="0"/>
        </c:dLbls>
        <c:gapWidth val="219"/>
        <c:overlap val="-27"/>
        <c:axId val="340521120"/>
        <c:axId val="340516856"/>
      </c:barChart>
      <c:catAx>
        <c:axId val="3405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0516856"/>
        <c:crosses val="autoZero"/>
        <c:auto val="0"/>
        <c:lblAlgn val="ctr"/>
        <c:lblOffset val="100"/>
        <c:noMultiLvlLbl val="0"/>
      </c:catAx>
      <c:valAx>
        <c:axId val="340516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34052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59D97-D13B-4C87-A11F-C905B3265D50}"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EA9EC811-DF15-4B95-81FE-0A0C69F74785}" type="parTrans" cxnId="{79A092C2-A078-458E-A94A-F5C5E7A0D4C3}">
      <dgm:prSet/>
      <dgm:spPr/>
      <dgm:t>
        <a:bodyPr/>
        <a:lstStyle/>
        <a:p>
          <a:endParaRPr lang="en-US"/>
        </a:p>
      </dgm:t>
    </dgm:pt>
    <dgm:pt modelId="{4190CBC4-0AB2-4D17-BB63-97AAC1448DE8}">
      <dgm:prSet phldrT="[Text]"/>
      <dgm:spPr>
        <a:xfrm>
          <a:off x="2589814" y="31295"/>
          <a:ext cx="1151010" cy="38770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Mononega_Virals (Order)</a:t>
          </a:r>
        </a:p>
      </dgm:t>
    </dgm:pt>
    <dgm:pt modelId="{C0E2AFC3-1983-4A8E-9028-269B33E06CE0}" type="sibTrans" cxnId="{79A092C2-A078-458E-A94A-F5C5E7A0D4C3}">
      <dgm:prSet/>
      <dgm:spPr>
        <a:xfrm rot="5597054">
          <a:off x="3088338" y="413215"/>
          <a:ext cx="122368" cy="174469"/>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0EF376F0-F138-43AF-82CA-367B5C661506}" type="parTrans" cxnId="{4906B31C-A19D-40E7-92B3-146464732C97}">
      <dgm:prSet/>
      <dgm:spPr/>
      <dgm:t>
        <a:bodyPr/>
        <a:lstStyle/>
        <a:p>
          <a:endParaRPr lang="en-US"/>
        </a:p>
      </dgm:t>
    </dgm:pt>
    <dgm:pt modelId="{34335C8D-643C-43E7-83AD-381333E76C83}">
      <dgm:prSet phldrT="[Text]"/>
      <dgm:spPr>
        <a:xfrm>
          <a:off x="2558219" y="581894"/>
          <a:ext cx="1151010" cy="38770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err="1">
              <a:solidFill>
                <a:sysClr val="windowText" lastClr="000000">
                  <a:hueOff val="0"/>
                  <a:satOff val="0"/>
                  <a:lumOff val="0"/>
                  <a:alphaOff val="0"/>
                </a:sysClr>
              </a:solidFill>
              <a:latin typeface="Calibri"/>
              <a:ea typeface="+mn-ea"/>
              <a:cs typeface="+mn-cs"/>
            </a:rPr>
            <a:t>ParamyxoViridae (Family)</a:t>
          </a:r>
        </a:p>
      </dgm:t>
    </dgm:pt>
    <dgm:pt modelId="{29F5FA66-EBE9-4C1E-BFF2-9C10ABE5D000}" type="sibTrans" cxnId="{4906B31C-A19D-40E7-92B3-146464732C97}">
      <dgm:prSet/>
      <dgm:spPr>
        <a:xfrm rot="5400000">
          <a:off x="3061029" y="979296"/>
          <a:ext cx="145390" cy="174469"/>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9D1ABF26-5EBB-48DC-B6AB-5E14DBD99941}" type="parTrans" cxnId="{F90DFDED-7D23-43EC-9872-1E71859C4468}">
      <dgm:prSet/>
      <dgm:spPr/>
      <dgm:t>
        <a:bodyPr/>
        <a:lstStyle/>
        <a:p>
          <a:endParaRPr lang="en-US"/>
        </a:p>
      </dgm:t>
    </dgm:pt>
    <dgm:pt modelId="{E2A5C7C9-E1BF-4141-93FF-2A45B4EDA3AA}">
      <dgm:prSet phldrT="[Text]"/>
      <dgm:spPr>
        <a:xfrm>
          <a:off x="2558219" y="1163458"/>
          <a:ext cx="1151010" cy="38770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AvulaVirinae (Subfamily)</a:t>
          </a:r>
        </a:p>
      </dgm:t>
    </dgm:pt>
    <dgm:pt modelId="{4F64027B-E33A-431D-9993-3196134F2A88}" type="sibTrans" cxnId="{F90DFDED-7D23-43EC-9872-1E71859C4468}">
      <dgm:prSet/>
      <dgm:spPr>
        <a:xfrm rot="5400000">
          <a:off x="3061029" y="1560859"/>
          <a:ext cx="145390" cy="174469"/>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254C90DB-30B6-4260-A2C1-DCAB9E4E88E1}" type="parTrans" cxnId="{71D261AC-B481-46B0-9DF9-3859E1A2A1DC}">
      <dgm:prSet/>
      <dgm:spPr/>
      <dgm:t>
        <a:bodyPr/>
        <a:lstStyle/>
        <a:p>
          <a:endParaRPr lang="en-US"/>
        </a:p>
      </dgm:t>
    </dgm:pt>
    <dgm:pt modelId="{9786AB33-CA2A-438C-85E4-564E54B232AA}">
      <dgm:prSet/>
      <dgm:spPr>
        <a:xfrm>
          <a:off x="2558219" y="1745021"/>
          <a:ext cx="1151010" cy="38770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OrthoAvulaVirus (Genus)</a:t>
          </a:r>
        </a:p>
      </dgm:t>
    </dgm:pt>
    <dgm:pt modelId="{06844611-49BE-4FF7-A2CB-CA63C4B645CD}" type="sibTrans" cxnId="{71D261AC-B481-46B0-9DF9-3859E1A2A1DC}">
      <dgm:prSet/>
      <dgm:spPr>
        <a:xfrm rot="5400000">
          <a:off x="3061029" y="2142423"/>
          <a:ext cx="145390" cy="174469"/>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87483318-6ED9-458A-8BB9-368A74CCB7D4}" type="parTrans" cxnId="{DC23A92D-AAC7-47B9-890F-E0835DB992ED}">
      <dgm:prSet/>
      <dgm:spPr/>
      <dgm:t>
        <a:bodyPr/>
        <a:lstStyle/>
        <a:p>
          <a:endParaRPr lang="en-US"/>
        </a:p>
      </dgm:t>
    </dgm:pt>
    <dgm:pt modelId="{52DED4E2-484F-4139-8C70-32EC427EF37C}">
      <dgm:prSet/>
      <dgm:spPr>
        <a:xfrm>
          <a:off x="2558219" y="2326584"/>
          <a:ext cx="1151010" cy="38770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APMV-I -- APMV -XX (Strain/Sero Types)</a:t>
          </a:r>
        </a:p>
      </dgm:t>
    </dgm:pt>
    <dgm:pt modelId="{D97F0617-12F2-45C5-A28A-6D8289505FA3}" type="sibTrans" cxnId="{DC23A92D-AAC7-47B9-890F-E0835DB992ED}">
      <dgm:prSet/>
      <dgm:spPr/>
      <dgm:t>
        <a:bodyPr/>
        <a:lstStyle/>
        <a:p>
          <a:endParaRPr lang="en-US"/>
        </a:p>
      </dgm:t>
    </dgm:pt>
    <dgm:pt modelId="{DE8CDDF9-CC89-437D-A828-F5C9FA98D9DD}" type="pres">
      <dgm:prSet presAssocID="{F8D59D97-D13B-4C87-A11F-C905B3265D50}" presName="linearFlow" presStyleCnt="0">
        <dgm:presLayoutVars>
          <dgm:resizeHandles val="exact"/>
        </dgm:presLayoutVars>
      </dgm:prSet>
      <dgm:spPr/>
    </dgm:pt>
    <dgm:pt modelId="{41649BDC-424A-4E31-9252-390CF6ED1148}" type="pres">
      <dgm:prSet presAssocID="{4190CBC4-0AB2-4D17-BB63-97AAC1448DE8}" presName="node" presStyleLbl="node1" presStyleIdx="0" presStyleCnt="5" custLinFactNeighborX="2745" custLinFactNeighborY="15973">
        <dgm:presLayoutVars>
          <dgm:bulletEnabled val="1"/>
        </dgm:presLayoutVars>
      </dgm:prSet>
      <dgm:spPr/>
    </dgm:pt>
    <dgm:pt modelId="{A9DF1A1C-1D16-43D6-95C7-F5282EB3B66F}" type="pres">
      <dgm:prSet presAssocID="{C0E2AFC3-1983-4A8E-9028-269B33E06CE0}" presName="sibTrans" presStyleLbl="sibTrans2D1" presStyleIdx="0" presStyleCnt="4"/>
      <dgm:spPr/>
    </dgm:pt>
    <dgm:pt modelId="{439FE9DA-BE05-4942-8721-0BB54D5A4F0C}" type="pres">
      <dgm:prSet presAssocID="{C0E2AFC3-1983-4A8E-9028-269B33E06CE0}" presName="connectorText" presStyleLbl="sibTrans2D1" presStyleIdx="0" presStyleCnt="4"/>
      <dgm:spPr/>
    </dgm:pt>
    <dgm:pt modelId="{B3AA1CA5-3DA9-4EBA-9E5B-C2F58CE0D872}" type="pres">
      <dgm:prSet presAssocID="{34335C8D-643C-43E7-83AD-381333E76C83}" presName="node" presStyleLbl="node1" presStyleIdx="1" presStyleCnt="5">
        <dgm:presLayoutVars>
          <dgm:bulletEnabled val="1"/>
        </dgm:presLayoutVars>
      </dgm:prSet>
      <dgm:spPr/>
    </dgm:pt>
    <dgm:pt modelId="{3213EA4D-6B3A-4915-B933-9F2421C4D5E4}" type="pres">
      <dgm:prSet presAssocID="{29F5FA66-EBE9-4C1E-BFF2-9C10ABE5D000}" presName="sibTrans" presStyleLbl="sibTrans2D1" presStyleIdx="1" presStyleCnt="4"/>
      <dgm:spPr/>
    </dgm:pt>
    <dgm:pt modelId="{9CC402AD-07E7-442A-8C39-6E64FCB7F670}" type="pres">
      <dgm:prSet presAssocID="{29F5FA66-EBE9-4C1E-BFF2-9C10ABE5D000}" presName="connectorText" presStyleLbl="sibTrans2D1" presStyleIdx="1" presStyleCnt="4"/>
      <dgm:spPr/>
    </dgm:pt>
    <dgm:pt modelId="{52008CE7-8D5D-4F78-AC73-F248FD4ACE52}" type="pres">
      <dgm:prSet presAssocID="{E2A5C7C9-E1BF-4141-93FF-2A45B4EDA3AA}" presName="node" presStyleLbl="node1" presStyleIdx="2" presStyleCnt="5">
        <dgm:presLayoutVars>
          <dgm:bulletEnabled val="1"/>
        </dgm:presLayoutVars>
      </dgm:prSet>
      <dgm:spPr/>
    </dgm:pt>
    <dgm:pt modelId="{0DBCE711-68ED-4A2D-BC78-F55646DF4EC5}" type="pres">
      <dgm:prSet presAssocID="{4F64027B-E33A-431D-9993-3196134F2A88}" presName="sibTrans" presStyleLbl="sibTrans2D1" presStyleIdx="2" presStyleCnt="4"/>
      <dgm:spPr/>
    </dgm:pt>
    <dgm:pt modelId="{DC425045-5C60-4AC0-9F8F-235F125B37FC}" type="pres">
      <dgm:prSet presAssocID="{4F64027B-E33A-431D-9993-3196134F2A88}" presName="connectorText" presStyleLbl="sibTrans2D1" presStyleIdx="2" presStyleCnt="4"/>
      <dgm:spPr/>
    </dgm:pt>
    <dgm:pt modelId="{ADEC159D-AB3A-4CE3-A4EB-F0CB01443FE8}" type="pres">
      <dgm:prSet presAssocID="{9786AB33-CA2A-438C-85E4-564E54B232AA}" presName="node" presStyleLbl="node1" presStyleIdx="3" presStyleCnt="5">
        <dgm:presLayoutVars>
          <dgm:bulletEnabled val="1"/>
        </dgm:presLayoutVars>
      </dgm:prSet>
      <dgm:spPr/>
    </dgm:pt>
    <dgm:pt modelId="{7F83E70B-44A5-4B9D-B701-6B40F5566E82}" type="pres">
      <dgm:prSet presAssocID="{06844611-49BE-4FF7-A2CB-CA63C4B645CD}" presName="sibTrans" presStyleLbl="sibTrans2D1" presStyleIdx="3" presStyleCnt="4"/>
      <dgm:spPr/>
    </dgm:pt>
    <dgm:pt modelId="{4A83C701-5FA2-42AF-A92B-E7E030EDC027}" type="pres">
      <dgm:prSet presAssocID="{06844611-49BE-4FF7-A2CB-CA63C4B645CD}" presName="connectorText" presStyleLbl="sibTrans2D1" presStyleIdx="3" presStyleCnt="4"/>
      <dgm:spPr/>
    </dgm:pt>
    <dgm:pt modelId="{578F5FB9-41CB-40B2-8020-BE67CE3DD81C}" type="pres">
      <dgm:prSet presAssocID="{52DED4E2-484F-4139-8C70-32EC427EF37C}" presName="node" presStyleLbl="node1" presStyleIdx="4" presStyleCnt="5">
        <dgm:presLayoutVars>
          <dgm:bulletEnabled val="1"/>
        </dgm:presLayoutVars>
      </dgm:prSet>
      <dgm:spPr/>
    </dgm:pt>
  </dgm:ptLst>
  <dgm:cxnLst>
    <dgm:cxn modelId="{E07C0E0D-5CD3-462C-BF87-050EFC92619A}" type="presOf" srcId="{E2A5C7C9-E1BF-4141-93FF-2A45B4EDA3AA}" destId="{52008CE7-8D5D-4F78-AC73-F248FD4ACE52}" srcOrd="0" destOrd="0" presId="urn:microsoft.com/office/officeart/2005/8/layout/process2"/>
    <dgm:cxn modelId="{5B593810-88D9-42DB-8596-24B8AA37F93A}" type="presOf" srcId="{4F64027B-E33A-431D-9993-3196134F2A88}" destId="{DC425045-5C60-4AC0-9F8F-235F125B37FC}" srcOrd="1" destOrd="0" presId="urn:microsoft.com/office/officeart/2005/8/layout/process2"/>
    <dgm:cxn modelId="{4906B31C-A19D-40E7-92B3-146464732C97}" srcId="{F8D59D97-D13B-4C87-A11F-C905B3265D50}" destId="{34335C8D-643C-43E7-83AD-381333E76C83}" srcOrd="1" destOrd="0" parTransId="{0EF376F0-F138-43AF-82CA-367B5C661506}" sibTransId="{29F5FA66-EBE9-4C1E-BFF2-9C10ABE5D000}"/>
    <dgm:cxn modelId="{DC23A92D-AAC7-47B9-890F-E0835DB992ED}" srcId="{F8D59D97-D13B-4C87-A11F-C905B3265D50}" destId="{52DED4E2-484F-4139-8C70-32EC427EF37C}" srcOrd="4" destOrd="0" parTransId="{87483318-6ED9-458A-8BB9-368A74CCB7D4}" sibTransId="{D97F0617-12F2-45C5-A28A-6D8289505FA3}"/>
    <dgm:cxn modelId="{FE841138-4499-485E-8356-73EC91987225}" type="presOf" srcId="{4190CBC4-0AB2-4D17-BB63-97AAC1448DE8}" destId="{41649BDC-424A-4E31-9252-390CF6ED1148}" srcOrd="0" destOrd="0" presId="urn:microsoft.com/office/officeart/2005/8/layout/process2"/>
    <dgm:cxn modelId="{8BDFEF64-61E5-438A-8819-0ECD59DD0C8C}" type="presOf" srcId="{F8D59D97-D13B-4C87-A11F-C905B3265D50}" destId="{DE8CDDF9-CC89-437D-A828-F5C9FA98D9DD}" srcOrd="0" destOrd="0" presId="urn:microsoft.com/office/officeart/2005/8/layout/process2"/>
    <dgm:cxn modelId="{22845E4C-0629-419B-8992-0281B05D2073}" type="presOf" srcId="{29F5FA66-EBE9-4C1E-BFF2-9C10ABE5D000}" destId="{9CC402AD-07E7-442A-8C39-6E64FCB7F670}" srcOrd="1" destOrd="0" presId="urn:microsoft.com/office/officeart/2005/8/layout/process2"/>
    <dgm:cxn modelId="{81512C6D-74DE-4E2F-9450-D09A7936FA96}" type="presOf" srcId="{4F64027B-E33A-431D-9993-3196134F2A88}" destId="{0DBCE711-68ED-4A2D-BC78-F55646DF4EC5}" srcOrd="0" destOrd="0" presId="urn:microsoft.com/office/officeart/2005/8/layout/process2"/>
    <dgm:cxn modelId="{1401724E-0AED-4ACE-8E07-8C3B524F2FC1}" type="presOf" srcId="{29F5FA66-EBE9-4C1E-BFF2-9C10ABE5D000}" destId="{3213EA4D-6B3A-4915-B933-9F2421C4D5E4}" srcOrd="0" destOrd="0" presId="urn:microsoft.com/office/officeart/2005/8/layout/process2"/>
    <dgm:cxn modelId="{FCC0DC51-FFF8-44DA-B3D1-C33303848A3F}" type="presOf" srcId="{06844611-49BE-4FF7-A2CB-CA63C4B645CD}" destId="{4A83C701-5FA2-42AF-A92B-E7E030EDC027}" srcOrd="1" destOrd="0" presId="urn:microsoft.com/office/officeart/2005/8/layout/process2"/>
    <dgm:cxn modelId="{C158F87D-A2D6-48FC-BA15-842BE660914E}" type="presOf" srcId="{34335C8D-643C-43E7-83AD-381333E76C83}" destId="{B3AA1CA5-3DA9-4EBA-9E5B-C2F58CE0D872}" srcOrd="0" destOrd="0" presId="urn:microsoft.com/office/officeart/2005/8/layout/process2"/>
    <dgm:cxn modelId="{FA5C5387-B93D-4CEF-A0EC-BF60598E2B8D}" type="presOf" srcId="{9786AB33-CA2A-438C-85E4-564E54B232AA}" destId="{ADEC159D-AB3A-4CE3-A4EB-F0CB01443FE8}" srcOrd="0" destOrd="0" presId="urn:microsoft.com/office/officeart/2005/8/layout/process2"/>
    <dgm:cxn modelId="{34506AA1-E8A1-4459-BA00-5097865D586F}" type="presOf" srcId="{06844611-49BE-4FF7-A2CB-CA63C4B645CD}" destId="{7F83E70B-44A5-4B9D-B701-6B40F5566E82}" srcOrd="0" destOrd="0" presId="urn:microsoft.com/office/officeart/2005/8/layout/process2"/>
    <dgm:cxn modelId="{71D261AC-B481-46B0-9DF9-3859E1A2A1DC}" srcId="{F8D59D97-D13B-4C87-A11F-C905B3265D50}" destId="{9786AB33-CA2A-438C-85E4-564E54B232AA}" srcOrd="3" destOrd="0" parTransId="{254C90DB-30B6-4260-A2C1-DCAB9E4E88E1}" sibTransId="{06844611-49BE-4FF7-A2CB-CA63C4B645CD}"/>
    <dgm:cxn modelId="{79A092C2-A078-458E-A94A-F5C5E7A0D4C3}" srcId="{F8D59D97-D13B-4C87-A11F-C905B3265D50}" destId="{4190CBC4-0AB2-4D17-BB63-97AAC1448DE8}" srcOrd="0" destOrd="0" parTransId="{EA9EC811-DF15-4B95-81FE-0A0C69F74785}" sibTransId="{C0E2AFC3-1983-4A8E-9028-269B33E06CE0}"/>
    <dgm:cxn modelId="{069AE0CF-FC2A-420E-9A70-189C4921F774}" type="presOf" srcId="{C0E2AFC3-1983-4A8E-9028-269B33E06CE0}" destId="{A9DF1A1C-1D16-43D6-95C7-F5282EB3B66F}" srcOrd="0" destOrd="0" presId="urn:microsoft.com/office/officeart/2005/8/layout/process2"/>
    <dgm:cxn modelId="{F90DFDED-7D23-43EC-9872-1E71859C4468}" srcId="{F8D59D97-D13B-4C87-A11F-C905B3265D50}" destId="{E2A5C7C9-E1BF-4141-93FF-2A45B4EDA3AA}" srcOrd="2" destOrd="0" parTransId="{9D1ABF26-5EBB-48DC-B6AB-5E14DBD99941}" sibTransId="{4F64027B-E33A-431D-9993-3196134F2A88}"/>
    <dgm:cxn modelId="{3A1019F6-C2ED-4165-9A90-A1B5CBDFF4D7}" type="presOf" srcId="{C0E2AFC3-1983-4A8E-9028-269B33E06CE0}" destId="{439FE9DA-BE05-4942-8721-0BB54D5A4F0C}" srcOrd="1" destOrd="0" presId="urn:microsoft.com/office/officeart/2005/8/layout/process2"/>
    <dgm:cxn modelId="{D8DB85F9-13EC-46A6-AA70-9C6321FFA3A3}" type="presOf" srcId="{52DED4E2-484F-4139-8C70-32EC427EF37C}" destId="{578F5FB9-41CB-40B2-8020-BE67CE3DD81C}" srcOrd="0" destOrd="0" presId="urn:microsoft.com/office/officeart/2005/8/layout/process2"/>
    <dgm:cxn modelId="{64EAA339-FAF1-4489-B259-22209F6DBFA8}" type="presParOf" srcId="{DE8CDDF9-CC89-437D-A828-F5C9FA98D9DD}" destId="{41649BDC-424A-4E31-9252-390CF6ED1148}" srcOrd="0" destOrd="0" presId="urn:microsoft.com/office/officeart/2005/8/layout/process2"/>
    <dgm:cxn modelId="{704561E4-D4F3-461D-A1E9-C05C09D782AC}" type="presParOf" srcId="{DE8CDDF9-CC89-437D-A828-F5C9FA98D9DD}" destId="{A9DF1A1C-1D16-43D6-95C7-F5282EB3B66F}" srcOrd="1" destOrd="0" presId="urn:microsoft.com/office/officeart/2005/8/layout/process2"/>
    <dgm:cxn modelId="{4E714CBC-DE83-42A7-9478-B1A24C634390}" type="presParOf" srcId="{A9DF1A1C-1D16-43D6-95C7-F5282EB3B66F}" destId="{439FE9DA-BE05-4942-8721-0BB54D5A4F0C}" srcOrd="0" destOrd="0" presId="urn:microsoft.com/office/officeart/2005/8/layout/process2"/>
    <dgm:cxn modelId="{D92DAE34-90E1-4EF4-9CA7-591F8BC0991C}" type="presParOf" srcId="{DE8CDDF9-CC89-437D-A828-F5C9FA98D9DD}" destId="{B3AA1CA5-3DA9-4EBA-9E5B-C2F58CE0D872}" srcOrd="2" destOrd="0" presId="urn:microsoft.com/office/officeart/2005/8/layout/process2"/>
    <dgm:cxn modelId="{5CB2F723-BC1F-45B9-AED4-D6E52D79474C}" type="presParOf" srcId="{DE8CDDF9-CC89-437D-A828-F5C9FA98D9DD}" destId="{3213EA4D-6B3A-4915-B933-9F2421C4D5E4}" srcOrd="3" destOrd="0" presId="urn:microsoft.com/office/officeart/2005/8/layout/process2"/>
    <dgm:cxn modelId="{000333AD-6ACF-486E-B496-41E5F1597488}" type="presParOf" srcId="{3213EA4D-6B3A-4915-B933-9F2421C4D5E4}" destId="{9CC402AD-07E7-442A-8C39-6E64FCB7F670}" srcOrd="0" destOrd="0" presId="urn:microsoft.com/office/officeart/2005/8/layout/process2"/>
    <dgm:cxn modelId="{F483FC17-B541-40C8-9963-BC04AE875D2A}" type="presParOf" srcId="{DE8CDDF9-CC89-437D-A828-F5C9FA98D9DD}" destId="{52008CE7-8D5D-4F78-AC73-F248FD4ACE52}" srcOrd="4" destOrd="0" presId="urn:microsoft.com/office/officeart/2005/8/layout/process2"/>
    <dgm:cxn modelId="{1AA79C1E-F371-466F-9043-4925DF7D5E35}" type="presParOf" srcId="{DE8CDDF9-CC89-437D-A828-F5C9FA98D9DD}" destId="{0DBCE711-68ED-4A2D-BC78-F55646DF4EC5}" srcOrd="5" destOrd="0" presId="urn:microsoft.com/office/officeart/2005/8/layout/process2"/>
    <dgm:cxn modelId="{F2848DE4-45A4-4113-BE13-8ED816A169A9}" type="presParOf" srcId="{0DBCE711-68ED-4A2D-BC78-F55646DF4EC5}" destId="{DC425045-5C60-4AC0-9F8F-235F125B37FC}" srcOrd="0" destOrd="0" presId="urn:microsoft.com/office/officeart/2005/8/layout/process2"/>
    <dgm:cxn modelId="{91B14407-1C4C-4098-B0FA-1E7CE9A1B682}" type="presParOf" srcId="{DE8CDDF9-CC89-437D-A828-F5C9FA98D9DD}" destId="{ADEC159D-AB3A-4CE3-A4EB-F0CB01443FE8}" srcOrd="6" destOrd="0" presId="urn:microsoft.com/office/officeart/2005/8/layout/process2"/>
    <dgm:cxn modelId="{A7A9D036-F57D-49F5-9CEB-BC4BDF7154DD}" type="presParOf" srcId="{DE8CDDF9-CC89-437D-A828-F5C9FA98D9DD}" destId="{7F83E70B-44A5-4B9D-B701-6B40F5566E82}" srcOrd="7" destOrd="0" presId="urn:microsoft.com/office/officeart/2005/8/layout/process2"/>
    <dgm:cxn modelId="{C3B81777-3B9C-4A9A-B637-A8E86719C8A7}" type="presParOf" srcId="{7F83E70B-44A5-4B9D-B701-6B40F5566E82}" destId="{4A83C701-5FA2-42AF-A92B-E7E030EDC027}" srcOrd="0" destOrd="0" presId="urn:microsoft.com/office/officeart/2005/8/layout/process2"/>
    <dgm:cxn modelId="{62D5EC28-0FBB-42C7-9890-37DCA9AE7D07}" type="presParOf" srcId="{DE8CDDF9-CC89-437D-A828-F5C9FA98D9DD}" destId="{578F5FB9-41CB-40B2-8020-BE67CE3DD81C}"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9554604-F1FC-4ED8-96E1-6500BEA6612A}"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E76FCFC0-DC6F-40B8-BCA4-03A60187EF02}" type="parTrans" cxnId="{9217ABBB-D577-4A32-BF18-F2B2B07ED6AB}">
      <dgm:prSet/>
      <dgm:spPr/>
      <dgm:t>
        <a:bodyPr/>
        <a:lstStyle/>
        <a:p>
          <a:endParaRPr lang="en-US"/>
        </a:p>
      </dgm:t>
    </dgm:pt>
    <dgm:pt modelId="{4B1BF343-8499-431A-BE33-FE887D6FEB39}">
      <dgm:prSet phldrT="[Text]"/>
      <dgm:spPr>
        <a:xfrm>
          <a:off x="2494285" y="883"/>
          <a:ext cx="1278878" cy="32872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APMV-I</a:t>
          </a:r>
        </a:p>
      </dgm:t>
    </dgm:pt>
    <dgm:pt modelId="{D5FF3F15-06C2-40CF-B5D4-96BFA315D6ED}" type="sibTrans" cxnId="{9217ABBB-D577-4A32-BF18-F2B2B07ED6AB}">
      <dgm:prSet/>
      <dgm:spPr>
        <a:xfrm rot="5400000">
          <a:off x="3072089" y="337825"/>
          <a:ext cx="123271" cy="147925"/>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EC34ECB9-1FD6-4CC7-9DC2-E89BE279AE59}" type="parTrans" cxnId="{0746B7BB-DD55-49BE-BF80-8F53CC5D02B6}">
      <dgm:prSet/>
      <dgm:spPr/>
      <dgm:t>
        <a:bodyPr/>
        <a:lstStyle/>
        <a:p>
          <a:endParaRPr lang="en-US"/>
        </a:p>
      </dgm:t>
    </dgm:pt>
    <dgm:pt modelId="{E78F86C5-07D9-496F-8977-D6DEB9E38CB6}">
      <dgm:prSet phldrT="[Text]"/>
      <dgm:spPr>
        <a:xfrm>
          <a:off x="2494285" y="493969"/>
          <a:ext cx="1278878" cy="32872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Class-I     Class-II </a:t>
          </a:r>
        </a:p>
      </dgm:t>
    </dgm:pt>
    <dgm:pt modelId="{25EEFBD5-713A-4855-BCF5-74578A9131C6}" type="sibTrans" cxnId="{0746B7BB-DD55-49BE-BF80-8F53CC5D02B6}">
      <dgm:prSet/>
      <dgm:spPr>
        <a:xfrm rot="5400000">
          <a:off x="3072089" y="830912"/>
          <a:ext cx="123271" cy="147925"/>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6CD8959F-562E-4AA5-86B9-EBD0C19EA6B9}" type="parTrans" cxnId="{DD27D70F-3F1E-4A74-89FF-192A17A00AAD}">
      <dgm:prSet/>
      <dgm:spPr/>
      <dgm:t>
        <a:bodyPr/>
        <a:lstStyle/>
        <a:p>
          <a:endParaRPr lang="en-US"/>
        </a:p>
      </dgm:t>
    </dgm:pt>
    <dgm:pt modelId="{1AC5BBB1-104D-4621-96A7-8774A4290181}">
      <dgm:prSet phldrT="[Text]"/>
      <dgm:spPr>
        <a:xfrm>
          <a:off x="2494285" y="987056"/>
          <a:ext cx="1278878" cy="32872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Class-II</a:t>
          </a:r>
        </a:p>
      </dgm:t>
    </dgm:pt>
    <dgm:pt modelId="{6D0E5696-6C25-4737-B522-E3C9CFA33027}" type="sibTrans" cxnId="{DD27D70F-3F1E-4A74-89FF-192A17A00AAD}">
      <dgm:prSet/>
      <dgm:spPr>
        <a:xfrm rot="5400000">
          <a:off x="3072089" y="1323998"/>
          <a:ext cx="123271" cy="147925"/>
        </a:xfrm>
        <a:prstGeom prst="rightArrow">
          <a:avLst>
            <a:gd name="adj1" fmla="val 60000"/>
            <a:gd name="adj2" fmla="val 50000"/>
          </a:avLst>
        </a:prstGeom>
        <a:solidFill>
          <a:sysClr val="windowText" lastClr="000000">
            <a:tint val="60000"/>
            <a:hueOff val="0"/>
            <a:satOff val="0"/>
            <a:lumOff val="0"/>
            <a:alphaOff val="0"/>
          </a:sysClr>
        </a:solidFill>
        <a:ln>
          <a:noFill/>
        </a:ln>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EB5F5BE4-7AFE-4016-92EF-A13D67D3E8F2}" type="parTrans" cxnId="{19208498-53EC-4535-A250-589EE4704EA8}">
      <dgm:prSet/>
      <dgm:spPr/>
      <dgm:t>
        <a:bodyPr/>
        <a:lstStyle/>
        <a:p>
          <a:endParaRPr lang="en-US"/>
        </a:p>
      </dgm:t>
    </dgm:pt>
    <dgm:pt modelId="{8D841E28-3533-4768-97C9-AAA70AB063C7}">
      <dgm:prSet/>
      <dgm:spPr>
        <a:xfrm>
          <a:off x="2494285" y="1480142"/>
          <a:ext cx="1278878" cy="328724"/>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dgm:spPr>
      <dgm:t>
        <a:bodyPr/>
        <a:lstStyle/>
        <a:p>
          <a:pPr>
            <a:buNone/>
          </a:pPr>
          <a:r>
            <a:rPr lang="en-US">
              <a:solidFill>
                <a:sysClr val="windowText" lastClr="000000">
                  <a:hueOff val="0"/>
                  <a:satOff val="0"/>
                  <a:lumOff val="0"/>
                  <a:alphaOff val="0"/>
                </a:sysClr>
              </a:solidFill>
              <a:latin typeface="Calibri"/>
              <a:ea typeface="+mn-ea"/>
              <a:cs typeface="+mn-cs"/>
            </a:rPr>
            <a:t>Geno Types (I to  XVIII)</a:t>
          </a:r>
        </a:p>
      </dgm:t>
    </dgm:pt>
    <dgm:pt modelId="{DE62DACD-8D71-4DB7-A14D-990517AF2073}" type="sibTrans" cxnId="{19208498-53EC-4535-A250-589EE4704EA8}">
      <dgm:prSet/>
      <dgm:spPr/>
      <dgm:t>
        <a:bodyPr/>
        <a:lstStyle/>
        <a:p>
          <a:endParaRPr lang="en-US"/>
        </a:p>
      </dgm:t>
    </dgm:pt>
    <dgm:pt modelId="{B74D57D2-A5F9-4C34-8F66-AFAD9A3936EF}" type="pres">
      <dgm:prSet presAssocID="{29554604-F1FC-4ED8-96E1-6500BEA6612A}" presName="linearFlow" presStyleCnt="0">
        <dgm:presLayoutVars>
          <dgm:resizeHandles val="exact"/>
        </dgm:presLayoutVars>
      </dgm:prSet>
      <dgm:spPr/>
    </dgm:pt>
    <dgm:pt modelId="{DE2495BD-F504-4528-B261-A03908894924}" type="pres">
      <dgm:prSet presAssocID="{4B1BF343-8499-431A-BE33-FE887D6FEB39}" presName="node" presStyleLbl="node1" presStyleIdx="0" presStyleCnt="4">
        <dgm:presLayoutVars>
          <dgm:bulletEnabled val="1"/>
        </dgm:presLayoutVars>
      </dgm:prSet>
      <dgm:spPr/>
    </dgm:pt>
    <dgm:pt modelId="{C2FD1F22-1A48-4F06-9FC1-C04F43CABA4A}" type="pres">
      <dgm:prSet presAssocID="{D5FF3F15-06C2-40CF-B5D4-96BFA315D6ED}" presName="sibTrans" presStyleLbl="sibTrans2D1" presStyleIdx="0" presStyleCnt="3"/>
      <dgm:spPr/>
    </dgm:pt>
    <dgm:pt modelId="{ADA77378-74ED-4B82-99B0-A06145CE1A83}" type="pres">
      <dgm:prSet presAssocID="{D5FF3F15-06C2-40CF-B5D4-96BFA315D6ED}" presName="connectorText" presStyleLbl="sibTrans2D1" presStyleIdx="0" presStyleCnt="3"/>
      <dgm:spPr/>
    </dgm:pt>
    <dgm:pt modelId="{ECC20CC1-4A7D-4F4B-A31C-FEF6EF235289}" type="pres">
      <dgm:prSet presAssocID="{E78F86C5-07D9-496F-8977-D6DEB9E38CB6}" presName="node" presStyleLbl="node1" presStyleIdx="1" presStyleCnt="4">
        <dgm:presLayoutVars>
          <dgm:bulletEnabled val="1"/>
        </dgm:presLayoutVars>
      </dgm:prSet>
      <dgm:spPr/>
    </dgm:pt>
    <dgm:pt modelId="{A971AAE1-A98D-43E5-A62C-C8AF850FC9DA}" type="pres">
      <dgm:prSet presAssocID="{25EEFBD5-713A-4855-BCF5-74578A9131C6}" presName="sibTrans" presStyleLbl="sibTrans2D1" presStyleIdx="1" presStyleCnt="3"/>
      <dgm:spPr/>
    </dgm:pt>
    <dgm:pt modelId="{C3D6499D-ED42-4832-B41A-C1905CB69DA0}" type="pres">
      <dgm:prSet presAssocID="{25EEFBD5-713A-4855-BCF5-74578A9131C6}" presName="connectorText" presStyleLbl="sibTrans2D1" presStyleIdx="1" presStyleCnt="3"/>
      <dgm:spPr/>
    </dgm:pt>
    <dgm:pt modelId="{E07C3B91-A99A-43E4-87CE-5FF9963151EB}" type="pres">
      <dgm:prSet presAssocID="{1AC5BBB1-104D-4621-96A7-8774A4290181}" presName="node" presStyleLbl="node1" presStyleIdx="2" presStyleCnt="4">
        <dgm:presLayoutVars>
          <dgm:bulletEnabled val="1"/>
        </dgm:presLayoutVars>
      </dgm:prSet>
      <dgm:spPr/>
    </dgm:pt>
    <dgm:pt modelId="{9AB52B57-20F9-4707-B456-8DE3B32CF26A}" type="pres">
      <dgm:prSet presAssocID="{6D0E5696-6C25-4737-B522-E3C9CFA33027}" presName="sibTrans" presStyleLbl="sibTrans2D1" presStyleIdx="2" presStyleCnt="3"/>
      <dgm:spPr/>
    </dgm:pt>
    <dgm:pt modelId="{4E7D0EDB-595B-49E6-B013-C45DA01C7501}" type="pres">
      <dgm:prSet presAssocID="{6D0E5696-6C25-4737-B522-E3C9CFA33027}" presName="connectorText" presStyleLbl="sibTrans2D1" presStyleIdx="2" presStyleCnt="3"/>
      <dgm:spPr/>
    </dgm:pt>
    <dgm:pt modelId="{2BB24823-940F-49A6-AC51-025CEBEC56BA}" type="pres">
      <dgm:prSet presAssocID="{8D841E28-3533-4768-97C9-AAA70AB063C7}" presName="node" presStyleLbl="node1" presStyleIdx="3" presStyleCnt="4">
        <dgm:presLayoutVars>
          <dgm:bulletEnabled val="1"/>
        </dgm:presLayoutVars>
      </dgm:prSet>
      <dgm:spPr/>
    </dgm:pt>
  </dgm:ptLst>
  <dgm:cxnLst>
    <dgm:cxn modelId="{9CFD0003-689D-46F5-8CB5-F160DAC0E7C2}" type="presOf" srcId="{1AC5BBB1-104D-4621-96A7-8774A4290181}" destId="{E07C3B91-A99A-43E4-87CE-5FF9963151EB}" srcOrd="0" destOrd="0" presId="urn:microsoft.com/office/officeart/2005/8/layout/process2"/>
    <dgm:cxn modelId="{CA17A303-AB06-4A63-9F8E-816541694ACA}" type="presOf" srcId="{6D0E5696-6C25-4737-B522-E3C9CFA33027}" destId="{9AB52B57-20F9-4707-B456-8DE3B32CF26A}" srcOrd="0" destOrd="0" presId="urn:microsoft.com/office/officeart/2005/8/layout/process2"/>
    <dgm:cxn modelId="{DD27D70F-3F1E-4A74-89FF-192A17A00AAD}" srcId="{29554604-F1FC-4ED8-96E1-6500BEA6612A}" destId="{1AC5BBB1-104D-4621-96A7-8774A4290181}" srcOrd="2" destOrd="0" parTransId="{6CD8959F-562E-4AA5-86B9-EBD0C19EA6B9}" sibTransId="{6D0E5696-6C25-4737-B522-E3C9CFA33027}"/>
    <dgm:cxn modelId="{6FEDC140-95BE-43D1-A41E-2B0C9977FE16}" type="presOf" srcId="{6D0E5696-6C25-4737-B522-E3C9CFA33027}" destId="{4E7D0EDB-595B-49E6-B013-C45DA01C7501}" srcOrd="1" destOrd="0" presId="urn:microsoft.com/office/officeart/2005/8/layout/process2"/>
    <dgm:cxn modelId="{F12E9547-7A45-43C2-8ADB-760D6BC78D73}" type="presOf" srcId="{D5FF3F15-06C2-40CF-B5D4-96BFA315D6ED}" destId="{ADA77378-74ED-4B82-99B0-A06145CE1A83}" srcOrd="1" destOrd="0" presId="urn:microsoft.com/office/officeart/2005/8/layout/process2"/>
    <dgm:cxn modelId="{F626024F-26F6-48BA-8F9D-90174F2668F2}" type="presOf" srcId="{D5FF3F15-06C2-40CF-B5D4-96BFA315D6ED}" destId="{C2FD1F22-1A48-4F06-9FC1-C04F43CABA4A}" srcOrd="0" destOrd="0" presId="urn:microsoft.com/office/officeart/2005/8/layout/process2"/>
    <dgm:cxn modelId="{CB1D0453-5F2D-4DB3-B97D-6C36FA012089}" type="presOf" srcId="{25EEFBD5-713A-4855-BCF5-74578A9131C6}" destId="{C3D6499D-ED42-4832-B41A-C1905CB69DA0}" srcOrd="1" destOrd="0" presId="urn:microsoft.com/office/officeart/2005/8/layout/process2"/>
    <dgm:cxn modelId="{F0BFFB84-387E-454D-9E47-3537369726F0}" type="presOf" srcId="{8D841E28-3533-4768-97C9-AAA70AB063C7}" destId="{2BB24823-940F-49A6-AC51-025CEBEC56BA}" srcOrd="0" destOrd="0" presId="urn:microsoft.com/office/officeart/2005/8/layout/process2"/>
    <dgm:cxn modelId="{19208498-53EC-4535-A250-589EE4704EA8}" srcId="{29554604-F1FC-4ED8-96E1-6500BEA6612A}" destId="{8D841E28-3533-4768-97C9-AAA70AB063C7}" srcOrd="3" destOrd="0" parTransId="{EB5F5BE4-7AFE-4016-92EF-A13D67D3E8F2}" sibTransId="{DE62DACD-8D71-4DB7-A14D-990517AF2073}"/>
    <dgm:cxn modelId="{9A9397B3-FF1C-479A-82A3-5F0A7BD5F9F4}" type="presOf" srcId="{E78F86C5-07D9-496F-8977-D6DEB9E38CB6}" destId="{ECC20CC1-4A7D-4F4B-A31C-FEF6EF235289}" srcOrd="0" destOrd="0" presId="urn:microsoft.com/office/officeart/2005/8/layout/process2"/>
    <dgm:cxn modelId="{9217ABBB-D577-4A32-BF18-F2B2B07ED6AB}" srcId="{29554604-F1FC-4ED8-96E1-6500BEA6612A}" destId="{4B1BF343-8499-431A-BE33-FE887D6FEB39}" srcOrd="0" destOrd="0" parTransId="{E76FCFC0-DC6F-40B8-BCA4-03A60187EF02}" sibTransId="{D5FF3F15-06C2-40CF-B5D4-96BFA315D6ED}"/>
    <dgm:cxn modelId="{0746B7BB-DD55-49BE-BF80-8F53CC5D02B6}" srcId="{29554604-F1FC-4ED8-96E1-6500BEA6612A}" destId="{E78F86C5-07D9-496F-8977-D6DEB9E38CB6}" srcOrd="1" destOrd="0" parTransId="{EC34ECB9-1FD6-4CC7-9DC2-E89BE279AE59}" sibTransId="{25EEFBD5-713A-4855-BCF5-74578A9131C6}"/>
    <dgm:cxn modelId="{9FB3BDD8-92DB-44FB-AD9F-A9EA36A751DC}" type="presOf" srcId="{29554604-F1FC-4ED8-96E1-6500BEA6612A}" destId="{B74D57D2-A5F9-4C34-8F66-AFAD9A3936EF}" srcOrd="0" destOrd="0" presId="urn:microsoft.com/office/officeart/2005/8/layout/process2"/>
    <dgm:cxn modelId="{079004ED-DDF2-47C8-8598-85C3C94E1434}" type="presOf" srcId="{4B1BF343-8499-431A-BE33-FE887D6FEB39}" destId="{DE2495BD-F504-4528-B261-A03908894924}" srcOrd="0" destOrd="0" presId="urn:microsoft.com/office/officeart/2005/8/layout/process2"/>
    <dgm:cxn modelId="{E94835F4-513A-49BA-9FAE-B0AAF8BD30B5}" type="presOf" srcId="{25EEFBD5-713A-4855-BCF5-74578A9131C6}" destId="{A971AAE1-A98D-43E5-A62C-C8AF850FC9DA}" srcOrd="0" destOrd="0" presId="urn:microsoft.com/office/officeart/2005/8/layout/process2"/>
    <dgm:cxn modelId="{DE15764A-17D2-49DD-9169-5EA23312872D}" type="presParOf" srcId="{B74D57D2-A5F9-4C34-8F66-AFAD9A3936EF}" destId="{DE2495BD-F504-4528-B261-A03908894924}" srcOrd="0" destOrd="0" presId="urn:microsoft.com/office/officeart/2005/8/layout/process2"/>
    <dgm:cxn modelId="{A722B670-CDE1-41E9-9F38-CD0E6C44C25F}" type="presParOf" srcId="{B74D57D2-A5F9-4C34-8F66-AFAD9A3936EF}" destId="{C2FD1F22-1A48-4F06-9FC1-C04F43CABA4A}" srcOrd="1" destOrd="0" presId="urn:microsoft.com/office/officeart/2005/8/layout/process2"/>
    <dgm:cxn modelId="{3B1D539C-C5BB-4DC5-A058-C7AD2839F30E}" type="presParOf" srcId="{C2FD1F22-1A48-4F06-9FC1-C04F43CABA4A}" destId="{ADA77378-74ED-4B82-99B0-A06145CE1A83}" srcOrd="0" destOrd="0" presId="urn:microsoft.com/office/officeart/2005/8/layout/process2"/>
    <dgm:cxn modelId="{07C8F92D-1388-410D-AD4C-D3315465165B}" type="presParOf" srcId="{B74D57D2-A5F9-4C34-8F66-AFAD9A3936EF}" destId="{ECC20CC1-4A7D-4F4B-A31C-FEF6EF235289}" srcOrd="2" destOrd="0" presId="urn:microsoft.com/office/officeart/2005/8/layout/process2"/>
    <dgm:cxn modelId="{59CA5D1C-2A8A-423D-B63E-194B1498D662}" type="presParOf" srcId="{B74D57D2-A5F9-4C34-8F66-AFAD9A3936EF}" destId="{A971AAE1-A98D-43E5-A62C-C8AF850FC9DA}" srcOrd="3" destOrd="0" presId="urn:microsoft.com/office/officeart/2005/8/layout/process2"/>
    <dgm:cxn modelId="{961234F2-9464-4014-A7FE-EFC20227E34C}" type="presParOf" srcId="{A971AAE1-A98D-43E5-A62C-C8AF850FC9DA}" destId="{C3D6499D-ED42-4832-B41A-C1905CB69DA0}" srcOrd="0" destOrd="0" presId="urn:microsoft.com/office/officeart/2005/8/layout/process2"/>
    <dgm:cxn modelId="{36DA4294-D008-4685-95B6-E6B4A49D623A}" type="presParOf" srcId="{B74D57D2-A5F9-4C34-8F66-AFAD9A3936EF}" destId="{E07C3B91-A99A-43E4-87CE-5FF9963151EB}" srcOrd="4" destOrd="0" presId="urn:microsoft.com/office/officeart/2005/8/layout/process2"/>
    <dgm:cxn modelId="{0D32743C-C670-4DE0-A5F1-506E0ACA2D82}" type="presParOf" srcId="{B74D57D2-A5F9-4C34-8F66-AFAD9A3936EF}" destId="{9AB52B57-20F9-4707-B456-8DE3B32CF26A}" srcOrd="5" destOrd="0" presId="urn:microsoft.com/office/officeart/2005/8/layout/process2"/>
    <dgm:cxn modelId="{696A2FEF-73FB-4E5B-8FEE-B0A0B2FB9A7E}" type="presParOf" srcId="{9AB52B57-20F9-4707-B456-8DE3B32CF26A}" destId="{4E7D0EDB-595B-49E6-B013-C45DA01C7501}" srcOrd="0" destOrd="0" presId="urn:microsoft.com/office/officeart/2005/8/layout/process2"/>
    <dgm:cxn modelId="{0EDD20DC-7DC4-427C-9171-A13B7F278397}" type="presParOf" srcId="{B74D57D2-A5F9-4C34-8F66-AFAD9A3936EF}" destId="{2BB24823-940F-49A6-AC51-025CEBEC56BA}"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49BDC-424A-4E31-9252-390CF6ED1148}">
      <dsp:nvSpPr>
        <dsp:cNvPr id="0" name=""/>
        <dsp:cNvSpPr/>
      </dsp:nvSpPr>
      <dsp:spPr>
        <a:xfrm>
          <a:off x="2536860" y="36175"/>
          <a:ext cx="1263071" cy="4481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Mononega_Virals (Order)</a:t>
          </a:r>
        </a:p>
      </dsp:txBody>
      <dsp:txXfrm>
        <a:off x="2549986" y="49301"/>
        <a:ext cx="1236819" cy="421906"/>
      </dsp:txXfrm>
    </dsp:sp>
    <dsp:sp modelId="{A9DF1A1C-1D16-43D6-95C7-F5282EB3B66F}">
      <dsp:nvSpPr>
        <dsp:cNvPr id="0" name=""/>
        <dsp:cNvSpPr/>
      </dsp:nvSpPr>
      <dsp:spPr>
        <a:xfrm rot="5587091">
          <a:off x="3080348" y="477641"/>
          <a:ext cx="141424" cy="20167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Text" lastClr="000000">
                <a:hueOff val="0"/>
                <a:satOff val="0"/>
                <a:lumOff val="0"/>
                <a:alphaOff val="0"/>
              </a:sysClr>
            </a:solidFill>
            <a:latin typeface="Calibri"/>
            <a:ea typeface="+mn-ea"/>
            <a:cs typeface="+mn-cs"/>
          </a:endParaRPr>
        </a:p>
      </dsp:txBody>
      <dsp:txXfrm rot="-5400000">
        <a:off x="3091712" y="507796"/>
        <a:ext cx="121003" cy="98997"/>
      </dsp:txXfrm>
    </dsp:sp>
    <dsp:sp modelId="{B3AA1CA5-3DA9-4EBA-9E5B-C2F58CE0D872}">
      <dsp:nvSpPr>
        <dsp:cNvPr id="0" name=""/>
        <dsp:cNvSpPr/>
      </dsp:nvSpPr>
      <dsp:spPr>
        <a:xfrm>
          <a:off x="2502189" y="672620"/>
          <a:ext cx="1263071" cy="4481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err="1">
              <a:solidFill>
                <a:sysClr val="windowText" lastClr="000000">
                  <a:hueOff val="0"/>
                  <a:satOff val="0"/>
                  <a:lumOff val="0"/>
                  <a:alphaOff val="0"/>
                </a:sysClr>
              </a:solidFill>
              <a:latin typeface="Calibri"/>
              <a:ea typeface="+mn-ea"/>
              <a:cs typeface="+mn-cs"/>
            </a:rPr>
            <a:t>ParamyxoViridae (Family)</a:t>
          </a:r>
        </a:p>
      </dsp:txBody>
      <dsp:txXfrm>
        <a:off x="2515315" y="685746"/>
        <a:ext cx="1236819" cy="421906"/>
      </dsp:txXfrm>
    </dsp:sp>
    <dsp:sp modelId="{3213EA4D-6B3A-4915-B933-9F2421C4D5E4}">
      <dsp:nvSpPr>
        <dsp:cNvPr id="0" name=""/>
        <dsp:cNvSpPr/>
      </dsp:nvSpPr>
      <dsp:spPr>
        <a:xfrm rot="5400000">
          <a:off x="3049695" y="1131983"/>
          <a:ext cx="168059" cy="20167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hueOff val="0"/>
                <a:satOff val="0"/>
                <a:lumOff val="0"/>
                <a:alphaOff val="0"/>
              </a:sysClr>
            </a:solidFill>
            <a:latin typeface="Calibri"/>
            <a:ea typeface="+mn-ea"/>
            <a:cs typeface="+mn-cs"/>
          </a:endParaRPr>
        </a:p>
      </dsp:txBody>
      <dsp:txXfrm rot="-5400000">
        <a:off x="3073223" y="1148789"/>
        <a:ext cx="121003" cy="117641"/>
      </dsp:txXfrm>
    </dsp:sp>
    <dsp:sp modelId="{52008CE7-8D5D-4F78-AC73-F248FD4ACE52}">
      <dsp:nvSpPr>
        <dsp:cNvPr id="0" name=""/>
        <dsp:cNvSpPr/>
      </dsp:nvSpPr>
      <dsp:spPr>
        <a:xfrm>
          <a:off x="2502189" y="1344858"/>
          <a:ext cx="1263071" cy="4481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AvulaVirinae (Subfamily)</a:t>
          </a:r>
        </a:p>
      </dsp:txBody>
      <dsp:txXfrm>
        <a:off x="2515315" y="1357984"/>
        <a:ext cx="1236819" cy="421906"/>
      </dsp:txXfrm>
    </dsp:sp>
    <dsp:sp modelId="{0DBCE711-68ED-4A2D-BC78-F55646DF4EC5}">
      <dsp:nvSpPr>
        <dsp:cNvPr id="0" name=""/>
        <dsp:cNvSpPr/>
      </dsp:nvSpPr>
      <dsp:spPr>
        <a:xfrm rot="5400000">
          <a:off x="3049695" y="1804221"/>
          <a:ext cx="168059" cy="20167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hueOff val="0"/>
                <a:satOff val="0"/>
                <a:lumOff val="0"/>
                <a:alphaOff val="0"/>
              </a:sysClr>
            </a:solidFill>
            <a:latin typeface="Calibri"/>
            <a:ea typeface="+mn-ea"/>
            <a:cs typeface="+mn-cs"/>
          </a:endParaRPr>
        </a:p>
      </dsp:txBody>
      <dsp:txXfrm rot="-5400000">
        <a:off x="3073223" y="1821027"/>
        <a:ext cx="121003" cy="117641"/>
      </dsp:txXfrm>
    </dsp:sp>
    <dsp:sp modelId="{ADEC159D-AB3A-4CE3-A4EB-F0CB01443FE8}">
      <dsp:nvSpPr>
        <dsp:cNvPr id="0" name=""/>
        <dsp:cNvSpPr/>
      </dsp:nvSpPr>
      <dsp:spPr>
        <a:xfrm>
          <a:off x="2502189" y="2017096"/>
          <a:ext cx="1263071" cy="4481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OrthoAvulaVirus (Genus)</a:t>
          </a:r>
        </a:p>
      </dsp:txBody>
      <dsp:txXfrm>
        <a:off x="2515315" y="2030222"/>
        <a:ext cx="1236819" cy="421906"/>
      </dsp:txXfrm>
    </dsp:sp>
    <dsp:sp modelId="{7F83E70B-44A5-4B9D-B701-6B40F5566E82}">
      <dsp:nvSpPr>
        <dsp:cNvPr id="0" name=""/>
        <dsp:cNvSpPr/>
      </dsp:nvSpPr>
      <dsp:spPr>
        <a:xfrm rot="5400000">
          <a:off x="3049695" y="2476459"/>
          <a:ext cx="168059" cy="20167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ysClr val="windowText" lastClr="000000">
                <a:hueOff val="0"/>
                <a:satOff val="0"/>
                <a:lumOff val="0"/>
                <a:alphaOff val="0"/>
              </a:sysClr>
            </a:solidFill>
            <a:latin typeface="Calibri"/>
            <a:ea typeface="+mn-ea"/>
            <a:cs typeface="+mn-cs"/>
          </a:endParaRPr>
        </a:p>
      </dsp:txBody>
      <dsp:txXfrm rot="-5400000">
        <a:off x="3073223" y="2493265"/>
        <a:ext cx="121003" cy="117641"/>
      </dsp:txXfrm>
    </dsp:sp>
    <dsp:sp modelId="{578F5FB9-41CB-40B2-8020-BE67CE3DD81C}">
      <dsp:nvSpPr>
        <dsp:cNvPr id="0" name=""/>
        <dsp:cNvSpPr/>
      </dsp:nvSpPr>
      <dsp:spPr>
        <a:xfrm>
          <a:off x="2502189" y="2689334"/>
          <a:ext cx="1263071" cy="4481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APMV-I -- APMV -XX (Strain/Sero Types)</a:t>
          </a:r>
        </a:p>
      </dsp:txBody>
      <dsp:txXfrm>
        <a:off x="2515315" y="2702460"/>
        <a:ext cx="1236819" cy="421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95BD-F504-4528-B261-A03908894924}">
      <dsp:nvSpPr>
        <dsp:cNvPr id="0" name=""/>
        <dsp:cNvSpPr/>
      </dsp:nvSpPr>
      <dsp:spPr>
        <a:xfrm>
          <a:off x="2437007" y="936"/>
          <a:ext cx="1393435" cy="3483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APMV-I</a:t>
          </a:r>
        </a:p>
      </dsp:txBody>
      <dsp:txXfrm>
        <a:off x="2447210" y="11139"/>
        <a:ext cx="1373029" cy="327952"/>
      </dsp:txXfrm>
    </dsp:sp>
    <dsp:sp modelId="{C2FD1F22-1A48-4F06-9FC1-C04F43CABA4A}">
      <dsp:nvSpPr>
        <dsp:cNvPr id="0" name=""/>
        <dsp:cNvSpPr/>
      </dsp:nvSpPr>
      <dsp:spPr>
        <a:xfrm rot="5400000">
          <a:off x="3068407" y="358004"/>
          <a:ext cx="130634" cy="15676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Text" lastClr="000000">
                <a:hueOff val="0"/>
                <a:satOff val="0"/>
                <a:lumOff val="0"/>
                <a:alphaOff val="0"/>
              </a:sysClr>
            </a:solidFill>
            <a:latin typeface="Calibri"/>
            <a:ea typeface="+mn-ea"/>
            <a:cs typeface="+mn-cs"/>
          </a:endParaRPr>
        </a:p>
      </dsp:txBody>
      <dsp:txXfrm rot="-5400000">
        <a:off x="3086696" y="371067"/>
        <a:ext cx="94057" cy="91444"/>
      </dsp:txXfrm>
    </dsp:sp>
    <dsp:sp modelId="{ECC20CC1-4A7D-4F4B-A31C-FEF6EF235289}">
      <dsp:nvSpPr>
        <dsp:cNvPr id="0" name=""/>
        <dsp:cNvSpPr/>
      </dsp:nvSpPr>
      <dsp:spPr>
        <a:xfrm>
          <a:off x="2437007" y="523474"/>
          <a:ext cx="1393435" cy="3483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Class-I     Class-II </a:t>
          </a:r>
        </a:p>
      </dsp:txBody>
      <dsp:txXfrm>
        <a:off x="2447210" y="533677"/>
        <a:ext cx="1373029" cy="327952"/>
      </dsp:txXfrm>
    </dsp:sp>
    <dsp:sp modelId="{A971AAE1-A98D-43E5-A62C-C8AF850FC9DA}">
      <dsp:nvSpPr>
        <dsp:cNvPr id="0" name=""/>
        <dsp:cNvSpPr/>
      </dsp:nvSpPr>
      <dsp:spPr>
        <a:xfrm rot="5400000">
          <a:off x="3068407" y="880542"/>
          <a:ext cx="130634" cy="15676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Text" lastClr="000000">
                <a:hueOff val="0"/>
                <a:satOff val="0"/>
                <a:lumOff val="0"/>
                <a:alphaOff val="0"/>
              </a:sysClr>
            </a:solidFill>
            <a:latin typeface="Calibri"/>
            <a:ea typeface="+mn-ea"/>
            <a:cs typeface="+mn-cs"/>
          </a:endParaRPr>
        </a:p>
      </dsp:txBody>
      <dsp:txXfrm rot="-5400000">
        <a:off x="3086696" y="893605"/>
        <a:ext cx="94057" cy="91444"/>
      </dsp:txXfrm>
    </dsp:sp>
    <dsp:sp modelId="{E07C3B91-A99A-43E4-87CE-5FF9963151EB}">
      <dsp:nvSpPr>
        <dsp:cNvPr id="0" name=""/>
        <dsp:cNvSpPr/>
      </dsp:nvSpPr>
      <dsp:spPr>
        <a:xfrm>
          <a:off x="2437007" y="1046013"/>
          <a:ext cx="1393435" cy="3483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Class-II</a:t>
          </a:r>
        </a:p>
      </dsp:txBody>
      <dsp:txXfrm>
        <a:off x="2447210" y="1056216"/>
        <a:ext cx="1373029" cy="327952"/>
      </dsp:txXfrm>
    </dsp:sp>
    <dsp:sp modelId="{9AB52B57-20F9-4707-B456-8DE3B32CF26A}">
      <dsp:nvSpPr>
        <dsp:cNvPr id="0" name=""/>
        <dsp:cNvSpPr/>
      </dsp:nvSpPr>
      <dsp:spPr>
        <a:xfrm rot="5400000">
          <a:off x="3068407" y="1403081"/>
          <a:ext cx="130634" cy="156761"/>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Text" lastClr="000000">
                <a:hueOff val="0"/>
                <a:satOff val="0"/>
                <a:lumOff val="0"/>
                <a:alphaOff val="0"/>
              </a:sysClr>
            </a:solidFill>
            <a:latin typeface="Calibri"/>
            <a:ea typeface="+mn-ea"/>
            <a:cs typeface="+mn-cs"/>
          </a:endParaRPr>
        </a:p>
      </dsp:txBody>
      <dsp:txXfrm rot="-5400000">
        <a:off x="3086696" y="1416144"/>
        <a:ext cx="94057" cy="91444"/>
      </dsp:txXfrm>
    </dsp:sp>
    <dsp:sp modelId="{2BB24823-940F-49A6-AC51-025CEBEC56BA}">
      <dsp:nvSpPr>
        <dsp:cNvPr id="0" name=""/>
        <dsp:cNvSpPr/>
      </dsp:nvSpPr>
      <dsp:spPr>
        <a:xfrm>
          <a:off x="2437007" y="1568551"/>
          <a:ext cx="1393435" cy="348358"/>
        </a:xfrm>
        <a:prstGeom prst="roundRect">
          <a:avLst>
            <a:gd name="adj" fmla="val 10000"/>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Calibri"/>
              <a:ea typeface="+mn-ea"/>
              <a:cs typeface="+mn-cs"/>
            </a:rPr>
            <a:t>Geno Types (I to  XVIII)</a:t>
          </a:r>
        </a:p>
      </dsp:txBody>
      <dsp:txXfrm>
        <a:off x="2447210" y="1578754"/>
        <a:ext cx="1373029" cy="3279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F811122-CFC3-4E84-81BB-5954C729AABE}" type="datetimeFigureOut">
              <a:rPr lang="en-US" smtClean="0"/>
              <a:t>2/24/2024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62C9845-394F-492F-8998-CFFB7709F0D0}" type="datetimeFigureOut">
              <a:rPr lang="en-US" smtClean="0"/>
              <a:t>2/24/2024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70B8B6E-6C74-409D-BE0D-BA5856CC2A43}" type="datetimeFigureOut">
              <a:rPr lang="en-US" smtClean="0"/>
              <a:t>2/24/2024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6000438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683696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3391932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48C38-6EE6-448F-A5CA-6653AA3AA8B2}"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41533425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48C38-6EE6-448F-A5CA-6653AA3AA8B2}"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5829758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8F48C38-6EE6-448F-A5CA-6653AA3AA8B2}" type="datetimeFigureOut">
              <a:rPr lang="en-US" smtClean="0"/>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282905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48C38-6EE6-448F-A5CA-6653AA3AA8B2}" type="datetimeFigureOut">
              <a:rPr lang="en-US" smtClean="0"/>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9520518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48C38-6EE6-448F-A5CA-6653AA3AA8B2}"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813266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28E29E7-3EA6-4FB5-8872-5BDC72997BF7}" type="datetimeFigureOut">
              <a:rPr lang="en-US" smtClean="0"/>
              <a:t>2/24/2024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48C38-6EE6-448F-A5CA-6653AA3AA8B2}"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12688545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15500519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7511551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41399926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21498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68835188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92903424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48C38-6EE6-448F-A5CA-6653AA3AA8B2}"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2189506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7EA072F7-4606-4195-81AD-AB0D2A7DDE89}" type="datetimeFigureOut">
              <a:rPr lang="en-US" smtClean="0"/>
              <a:t>2/24/2024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DEC143C2-AD77-4E7E-8E10-3F7BE194F00E}" type="datetimeFigureOut">
              <a:rPr lang="en-US" smtClean="0"/>
              <a:t>2/24/2024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76F43F4E-21FA-4DFB-9EFF-C49CC555CFBD}" type="datetimeFigureOut">
              <a:rPr lang="en-US" smtClean="0"/>
              <a:t>2/24/2024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5B17AD4-7841-4A50-A18F-8A996D07B92B}" type="datetimeFigureOut">
              <a:rPr lang="en-US" smtClean="0"/>
              <a:t>2/24/2024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2B5E7657-D718-405E-967A-5868ACF04827}" type="datetimeFigureOut">
              <a:rPr lang="en-US" smtClean="0"/>
              <a:t>2/24/2024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3B772F8-654D-479F-8545-818D3581F0A9}" type="datetimeFigureOut">
              <a:rPr lang="en-US" smtClean="0"/>
              <a:t>2/24/2024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F9935EC-16D7-4582-BA82-3F1F04EFAFEA}" type="datetimeFigureOut">
              <a:rPr lang="en-US" smtClean="0"/>
              <a:t>2/24/2024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F48C38-6EE6-448F-A5CA-6653AA3AA8B2}" type="datetimeFigureOut">
              <a:rPr lang="en-US" smtClean="0"/>
              <a:t>2/24/2024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190C60-8224-46C9-B18E-862212A54620}" type="slidenum">
              <a:rPr lang="en-US" smtClean="0"/>
              <a:t>‹#›</a:t>
            </a:fld>
            <a:endParaRPr lang="en-US"/>
          </a:p>
        </p:txBody>
      </p:sp>
    </p:spTree>
    <p:extLst>
      <p:ext uri="{BB962C8B-B14F-4D97-AF65-F5344CB8AC3E}">
        <p14:creationId xmlns:p14="http://schemas.microsoft.com/office/powerpoint/2010/main" val="144302152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0.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6.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18.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7"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Layout" Target="../slideLayouts/slideLayout18.xml" /><Relationship Id="rId6" Type="http://schemas.openxmlformats.org/officeDocument/2006/relationships/image" Target="../media/image5.jpeg" /><Relationship Id="rId5" Type="http://schemas.openxmlformats.org/officeDocument/2006/relationships/image" Target="../media/image4.jpeg" /><Relationship Id="rId4" Type="http://schemas.openxmlformats.org/officeDocument/2006/relationships/image" Target="../media/image3.jpeg" /></Relationships>
</file>

<file path=ppt/slides/_rels/slide7.xml.rels><?xml version="1.0" encoding="UTF-8" standalone="yes"?>
<Relationships xmlns="http://schemas.openxmlformats.org/package/2006/relationships"><Relationship Id="rId8" Type="http://schemas.openxmlformats.org/officeDocument/2006/relationships/image" Target="../media/image13.jpeg" /><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18.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 Id="rId9" Type="http://schemas.openxmlformats.org/officeDocument/2006/relationships/image" Target="../media/image14.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BD8DD-91A7-8458-1FDA-DA2376FC23B5}"/>
              </a:ext>
            </a:extLst>
          </p:cNvPr>
          <p:cNvSpPr txBox="1"/>
          <p:nvPr/>
        </p:nvSpPr>
        <p:spPr>
          <a:xfrm>
            <a:off x="906011" y="343949"/>
            <a:ext cx="8925886" cy="534402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Newcastle Disease in Poultry</a:t>
            </a:r>
          </a:p>
          <a:p>
            <a:pPr marL="0" marR="0" algn="ctr">
              <a:lnSpc>
                <a:spcPct val="107000"/>
              </a:lnSpc>
              <a:spcBef>
                <a:spcPct val="0"/>
              </a:spcBef>
              <a:spcAft>
                <a:spcPts val="800"/>
              </a:spcAft>
            </a:pP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ND is caused by a virus called as Avian Paramyxovirus.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Classification of The Virus: </a:t>
            </a:r>
            <a:r>
              <a:rPr lang="en-US" sz="1800">
                <a:effectLst/>
                <a:latin typeface="Times New Roman" panose="02020603050405020304" pitchFamily="18" charset="0"/>
                <a:ea typeface="Calibri" panose="020F0502020204030204" pitchFamily="34" charset="0"/>
                <a:cs typeface="Arial" pitchFamily="34" charset="0"/>
              </a:rPr>
              <a:t>Avian Paramyxovirus (APV) belongs to the genus Ortho AVULAVirus that belongs to the Subfamily Avulavirinae That belongs to Family Paramyxoviridae that in turn belongs to the order Mononegavirales.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err="1">
                <a:effectLst/>
                <a:latin typeface="Times New Roman" panose="02020603050405020304" pitchFamily="18" charset="0"/>
                <a:ea typeface="Calibri" panose="020F0502020204030204" pitchFamily="34" charset="0"/>
                <a:cs typeface="Arial" pitchFamily="34" charset="0"/>
              </a:rPr>
              <a:t>Genra Ortho AVULA virus which is commonly known as APMV is further divided into Twenty subtypes from 1 – 20 commonly known as APMV-1 to APMV-20.</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APMV-1 is further divided into Two classes</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ts val="80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Class-I				2) Class-II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Class-II: </a:t>
            </a:r>
            <a:r>
              <a:rPr lang="en-US" sz="1800">
                <a:effectLst/>
                <a:latin typeface="Times New Roman" panose="02020603050405020304" pitchFamily="18" charset="0"/>
                <a:ea typeface="Calibri" panose="020F0502020204030204" pitchFamily="34" charset="0"/>
                <a:cs typeface="Arial" pitchFamily="34" charset="0"/>
              </a:rPr>
              <a:t>Class-II contains both loNDVs and vNDVs. This class contains Eighteen Genotypes from I – XVIII.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Class- I: </a:t>
            </a:r>
            <a:r>
              <a:rPr lang="en-US" sz="1800">
                <a:effectLst/>
                <a:latin typeface="Times New Roman" panose="02020603050405020304" pitchFamily="18" charset="0"/>
                <a:ea typeface="Calibri" panose="020F0502020204030204" pitchFamily="34" charset="0"/>
                <a:cs typeface="Arial" pitchFamily="34" charset="0"/>
              </a:rPr>
              <a:t>No more divided into further genera’s and contains all loNDVs for different avian specifies.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43B9C072-CC9D-CA45-768C-F79F668CED81}"/>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0474401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56243-1C0F-661C-22D2-6CCFF3802179}"/>
              </a:ext>
            </a:extLst>
          </p:cNvPr>
          <p:cNvSpPr txBox="1"/>
          <p:nvPr/>
        </p:nvSpPr>
        <p:spPr>
          <a:xfrm>
            <a:off x="1082180" y="293616"/>
            <a:ext cx="8623882" cy="327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However, at cleavage site if there present multi basic amino acid sequence, the cleavage cannot occur by trypsin and preferably it occurs inside the cell by Furin like proteases. This mostly occurs with virulent strains. After the cleavage replication of the virus starts very quickly and cell of the vital organs start damaging very badly.</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The presence of basic amino acid at position 113, 115,116 and phenylalanine at 117 in virulent strains means that cleavage will occur interacellularly in the presence of Furan like proteases. In viruses with low virulence usually have arginine at position 114. Such viruses are therefore restricted in their range of replication site and easily cleaved in respiratory and digestive tracts in the presence of trypsin.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a:t>
            </a:r>
            <a:r>
              <a:rPr lang="en-US" sz="2000" b="1">
                <a:effectLst/>
                <a:latin typeface="Times New Roman" panose="02020603050405020304" pitchFamily="18" charset="0"/>
                <a:ea typeface="Calibri" panose="020F0502020204030204" pitchFamily="34" charset="0"/>
                <a:cs typeface="Arial" pitchFamily="34" charset="0"/>
              </a:rPr>
              <a:t>Summary: </a:t>
            </a:r>
            <a:r>
              <a:rPr lang="en-US">
                <a:effectLst/>
                <a:latin typeface="Times New Roman" panose="02020603050405020304" pitchFamily="18" charset="0"/>
                <a:ea typeface="Calibri" panose="020F0502020204030204" pitchFamily="34" charset="0"/>
                <a:cs typeface="Arial" pitchFamily="34" charset="0"/>
              </a:rPr>
              <a:t>contribution of viral proteins in its Virulence.</a:t>
            </a:r>
            <a:endParaRPr lang="en-US">
              <a:effectLst/>
              <a:latin typeface="Calibri" panose="020F0502020204030204" pitchFamily="34" charset="0"/>
              <a:ea typeface="Calibri" panose="020F0502020204030204" pitchFamily="34" charset="0"/>
              <a:cs typeface="Arial" pitchFamily="34" charset="0"/>
            </a:endParaRPr>
          </a:p>
        </p:txBody>
      </p:sp>
      <p:graphicFrame>
        <p:nvGraphicFramePr>
          <p:cNvPr id="3" name="Chart 2">
            <a:extLst>
              <a:ext uri="{FF2B5EF4-FFF2-40B4-BE49-F238E27FC236}">
                <a16:creationId xmlns:a16="http://schemas.microsoft.com/office/drawing/2014/main" id="{D32C1B5C-7282-60D0-B2C8-9FBC2D8F5ED1}"/>
              </a:ext>
            </a:extLst>
          </p:cNvPr>
          <p:cNvGraphicFramePr/>
          <p:nvPr>
            <p:extLst>
              <p:ext uri="{D42A27DB-BD31-4B8C-83A1-F6EECF244321}">
                <p14:modId xmlns:p14="http://schemas.microsoft.com/office/powerpoint/2010/main" val="3988714203"/>
              </p:ext>
            </p:extLst>
          </p:nvPr>
        </p:nvGraphicFramePr>
        <p:xfrm>
          <a:off x="1979802" y="3565475"/>
          <a:ext cx="6828638" cy="2055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4A58F41-1BF0-8EFB-5E04-572C0E6586DA}"/>
              </a:ext>
            </a:extLst>
          </p:cNvPr>
          <p:cNvSpPr txBox="1"/>
          <p:nvPr/>
        </p:nvSpPr>
        <p:spPr>
          <a:xfrm>
            <a:off x="4047688" y="5480009"/>
            <a:ext cx="2327946" cy="2812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1200">
                <a:effectLst/>
                <a:latin typeface="Calibri" panose="020F0502020204030204" pitchFamily="34" charset="0"/>
                <a:ea typeface="Calibri" panose="020F0502020204030204" pitchFamily="34" charset="0"/>
                <a:cs typeface="Arial" pitchFamily="34" charset="0"/>
              </a:rPr>
              <a:t>Gene</a:t>
            </a:r>
          </a:p>
        </p:txBody>
      </p:sp>
      <p:sp>
        <p:nvSpPr>
          <p:cNvPr id="8" name="TextBox 7">
            <a:extLst>
              <a:ext uri="{FF2B5EF4-FFF2-40B4-BE49-F238E27FC236}">
                <a16:creationId xmlns:a16="http://schemas.microsoft.com/office/drawing/2014/main" id="{356B36DF-3923-1A9D-2AE9-523ACB1BA717}"/>
              </a:ext>
            </a:extLst>
          </p:cNvPr>
          <p:cNvSpPr txBox="1"/>
          <p:nvPr/>
        </p:nvSpPr>
        <p:spPr>
          <a:xfrm rot="16200000">
            <a:off x="1170159" y="4460321"/>
            <a:ext cx="1353830" cy="26545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ct val="0"/>
              </a:spcBef>
              <a:spcAft>
                <a:spcPts val="800"/>
              </a:spcAft>
            </a:pPr>
            <a:r>
              <a:rPr lang="en-US" sz="1100">
                <a:effectLst/>
                <a:latin typeface="Calibri" panose="020F0502020204030204" pitchFamily="34" charset="0"/>
                <a:ea typeface="Calibri" panose="020F0502020204030204" pitchFamily="34" charset="0"/>
                <a:cs typeface="Arial" pitchFamily="34" charset="0"/>
              </a:rPr>
              <a:t>Change in CPI Value</a:t>
            </a:r>
          </a:p>
        </p:txBody>
      </p:sp>
      <p:sp>
        <p:nvSpPr>
          <p:cNvPr id="9" name="TextBox 8">
            <a:extLst>
              <a:ext uri="{FF2B5EF4-FFF2-40B4-BE49-F238E27FC236}">
                <a16:creationId xmlns:a16="http://schemas.microsoft.com/office/drawing/2014/main" id="{21A712F0-CDB9-38C5-8AEA-47F5C5267F7D}"/>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76782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94D96-EA19-34EE-5B13-690B47D9B878}"/>
              </a:ext>
            </a:extLst>
          </p:cNvPr>
          <p:cNvSpPr txBox="1"/>
          <p:nvPr/>
        </p:nvSpPr>
        <p:spPr>
          <a:xfrm>
            <a:off x="1082180" y="327171"/>
            <a:ext cx="8892330" cy="572772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Some observations show that lo NDA can be a real threat,</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mj-lt"/>
              <a:buAutoNum type="romanUcParenR"/>
            </a:pPr>
            <a:r>
              <a:rPr lang="en-US" sz="1800">
                <a:effectLst/>
                <a:latin typeface="Times New Roman" panose="02020603050405020304" pitchFamily="18" charset="0"/>
                <a:ea typeface="Calibri" panose="020F0502020204030204" pitchFamily="34" charset="0"/>
                <a:cs typeface="Arial" pitchFamily="34" charset="0"/>
              </a:rPr>
              <a:t>Reverse genetics shows that only three mutations are required by Lasota to change into vNDV.</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mj-lt"/>
              <a:buAutoNum type="romanUcParenR"/>
            </a:pPr>
            <a:r>
              <a:rPr lang="en-US" sz="1800">
                <a:effectLst/>
                <a:latin typeface="Times New Roman" panose="02020603050405020304" pitchFamily="18" charset="0"/>
                <a:ea typeface="Calibri" panose="020F0502020204030204" pitchFamily="34" charset="0"/>
                <a:cs typeface="Arial" pitchFamily="34" charset="0"/>
              </a:rPr>
              <a:t>Lo NDV isolates from water fowl may evolve to v NDV by passages in chick embryos.</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ts val="800"/>
              </a:spcAft>
              <a:buFont typeface="+mj-lt"/>
              <a:buAutoNum type="romanUcParenR"/>
            </a:pPr>
            <a:r>
              <a:rPr lang="en-US" sz="1800">
                <a:effectLst/>
                <a:latin typeface="Times New Roman" panose="02020603050405020304" pitchFamily="18" charset="0"/>
                <a:ea typeface="Calibri" panose="020F0502020204030204" pitchFamily="34" charset="0"/>
                <a:cs typeface="Arial" pitchFamily="34" charset="0"/>
              </a:rPr>
              <a:t>Lo NDV is closely related to v NDV circulating in same region, there is difference of only two neocleotides at cleavage site.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Susceptibility: </a:t>
            </a:r>
            <a:r>
              <a:rPr lang="en-US" sz="1800">
                <a:effectLst/>
                <a:latin typeface="Times New Roman" panose="02020603050405020304" pitchFamily="18" charset="0"/>
                <a:ea typeface="Calibri" panose="020F0502020204030204" pitchFamily="34" charset="0"/>
                <a:cs typeface="Arial" pitchFamily="34" charset="0"/>
              </a:rPr>
              <a:t>After removal of organic matter NDV is susceptible to Sodium Hypo Chloride, sodiumhydroxide, Glutaraldehydes, Formaldehyde, Formalin and heat.</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Transmission:</a:t>
            </a:r>
            <a:r>
              <a:rPr lang="en-US" sz="2400">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NDV is transmitted horizontally by contaminated, Dust, Air, Feed, Water, Cloths, Shoes, Vaccines, other poultry products, Visitors and wild Birds. There is no vertical transmission, oftenly infected embroys die during incubation. However, embroys maybe infected by contaminated feces through eggs shell cracks and newly hatched chicks by contaminated egg shells and dead embroys in hatchers.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Incubation Period: </a:t>
            </a:r>
            <a:r>
              <a:rPr lang="en-US" sz="1800">
                <a:effectLst/>
                <a:latin typeface="Times New Roman" panose="02020603050405020304" pitchFamily="18" charset="0"/>
                <a:ea typeface="Calibri" panose="020F0502020204030204" pitchFamily="34" charset="0"/>
                <a:cs typeface="Arial" pitchFamily="34" charset="0"/>
              </a:rPr>
              <a:t>It varies from 2-15 days, on the average 5-6 days. Aerosol transmission have shorter incubation time than that from ingestion.</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4EEA44B9-670B-59AC-D834-84E2EB64B76A}"/>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3341018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7F604-D1D7-855F-2B27-4E81CB1A78BB}"/>
              </a:ext>
            </a:extLst>
          </p:cNvPr>
          <p:cNvSpPr txBox="1"/>
          <p:nvPr/>
        </p:nvSpPr>
        <p:spPr>
          <a:xfrm>
            <a:off x="1107347" y="1015068"/>
            <a:ext cx="8313490" cy="3843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Diagnosis: </a:t>
            </a:r>
            <a:r>
              <a:rPr lang="en-US" sz="1800">
                <a:effectLst/>
                <a:latin typeface="Times New Roman" panose="02020603050405020304" pitchFamily="18" charset="0"/>
                <a:ea typeface="Calibri" panose="020F0502020204030204" pitchFamily="34" charset="0"/>
                <a:cs typeface="Arial" pitchFamily="34" charset="0"/>
              </a:rPr>
              <a:t>diagnosis is made on the basis of clinical signs and symptoms, postmortem lesions and laboratory test like PCR. For diagnosis through PCR normally tracheal and cloacal swab are taken from live birds and organ tissue samples from liver, spleen, kidney and brain are recommended.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Traditionally serology is done to determine the effectiveness of a vaccination program.</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From both HI and ELISA, HI is preferred over ELISA because it detect antibodies against HN protein and ELISA is however detect anti bodies against all proteins of the Virus thus Eliza may not give conclusive idea about exact protection level.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Differential Diagnosis:   </a:t>
            </a:r>
            <a:r>
              <a:rPr lang="en-US" sz="1800">
                <a:effectLst/>
                <a:latin typeface="Times New Roman" panose="02020603050405020304" pitchFamily="18" charset="0"/>
                <a:ea typeface="Calibri" panose="020F0502020204030204" pitchFamily="34" charset="0"/>
                <a:cs typeface="Arial" pitchFamily="34" charset="0"/>
              </a:rPr>
              <a:t>ND should be differentiated from aspergllosis, mycoplasmosis, infectious laryngotracheitis, Fowlcholera, infectious bronchitis and avian influenza.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0F88049C-466A-D445-5EFB-5C63475D93D7}"/>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1923463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A5C1D-B5EE-C8F9-CFC0-44130BE62CB8}"/>
              </a:ext>
            </a:extLst>
          </p:cNvPr>
          <p:cNvSpPr txBox="1"/>
          <p:nvPr/>
        </p:nvSpPr>
        <p:spPr>
          <a:xfrm>
            <a:off x="939567" y="218114"/>
            <a:ext cx="8514825" cy="612962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a:effectLst/>
                <a:latin typeface="Times New Roman" panose="02020603050405020304" pitchFamily="18" charset="0"/>
                <a:ea typeface="Calibri" panose="020F0502020204030204" pitchFamily="34" charset="0"/>
                <a:cs typeface="Arial" pitchFamily="34" charset="0"/>
              </a:rPr>
              <a:t>Immunity:   </a:t>
            </a:r>
            <a:endParaRPr lang="en-US" sz="32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1). Passive Immunity: </a:t>
            </a:r>
            <a:r>
              <a:rPr lang="en-US" sz="1800">
                <a:effectLst/>
                <a:latin typeface="Times New Roman" panose="02020603050405020304" pitchFamily="18" charset="0"/>
                <a:ea typeface="Calibri" panose="020F0502020204030204" pitchFamily="34" charset="0"/>
                <a:cs typeface="Arial" pitchFamily="34" charset="0"/>
              </a:rPr>
              <a:t>protection through passive immunity depend upon maternal antibodies derived from egg York. However, its protection level depends upon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 Vilulence of Virus   b). Challenge Dose   c). number of antibodies present at the time of infection.  Level of antibodies in day old chickens directly related to titers in the parents. On average the amount of antibodies decreases by their half after every 6 days.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2). Innate immunity: </a:t>
            </a:r>
            <a:r>
              <a:rPr lang="en-US" sz="1800">
                <a:effectLst/>
                <a:latin typeface="Times New Roman" panose="02020603050405020304" pitchFamily="18" charset="0"/>
                <a:ea typeface="Calibri" panose="020F0502020204030204" pitchFamily="34" charset="0"/>
                <a:cs typeface="Arial" pitchFamily="34" charset="0"/>
              </a:rPr>
              <a:t>Within 6 hours after infection with vNDV interferon Alpha and Beta and interleukin 6 are produced by spleen. Interferon Gamma is produced after one day and whole innate immune system of the chickens is activated within 1-2 days, that includes the production of interferons, cytokines, chemokines.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=&gt; Activity of NK cells improves as the bird ages that provide explanation of decrease susceptibility against pathogens at late age.</a:t>
            </a:r>
          </a:p>
          <a:p>
            <a:pPr algn="just">
              <a:lnSpc>
                <a:spcPct val="107000"/>
              </a:lnSpc>
              <a:spcAft>
                <a:spcPts val="800"/>
              </a:spcAft>
            </a:pPr>
            <a:r>
              <a:rPr lang="en-US" sz="2400" b="1">
                <a:effectLst/>
                <a:latin typeface="Times New Roman" panose="02020603050405020304" pitchFamily="18" charset="0"/>
                <a:ea typeface="Calibri" panose="020F0502020204030204" pitchFamily="34" charset="0"/>
                <a:cs typeface="Arial" pitchFamily="34" charset="0"/>
              </a:rPr>
              <a:t>3). Acquired Immunity: </a:t>
            </a:r>
            <a:r>
              <a:rPr lang="en-US" sz="1800">
                <a:effectLst/>
                <a:latin typeface="Times New Roman" panose="02020603050405020304" pitchFamily="18" charset="0"/>
                <a:ea typeface="Calibri" panose="020F0502020204030204" pitchFamily="34" charset="0"/>
                <a:cs typeface="Arial" pitchFamily="34" charset="0"/>
              </a:rPr>
              <a:t>Interferon Gamma of CMI is produced after 3 days of infection or live vaccination that plays important role to reduce mortality and Morbality. IgM are produced 3 days after infection or live vaccination and then IgG and IgA are produced on 7 days. IgA is responsible to provide local immunity.  </a:t>
            </a:r>
            <a:endParaRPr lang="en-US" sz="18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6140E6E7-8EF9-5945-9174-AC485DF631F4}"/>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4144542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6D8DEE-A7E2-CD46-09AD-AE07728AD459}"/>
              </a:ext>
            </a:extLst>
          </p:cNvPr>
          <p:cNvSpPr txBox="1"/>
          <p:nvPr/>
        </p:nvSpPr>
        <p:spPr>
          <a:xfrm>
            <a:off x="729843" y="0"/>
            <a:ext cx="9479559" cy="622926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Vaccination</a:t>
            </a:r>
            <a:endParaRPr lang="en-US" sz="3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Role of ND vaccination is to control mortality and morbality. However, vaccinated birds remain failed to protect themselves against field challenges of vNDV.</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Live Vaccines: </a:t>
            </a:r>
            <a:r>
              <a:rPr lang="en-US" sz="1800">
                <a:effectLst/>
                <a:latin typeface="Times New Roman" panose="02020603050405020304" pitchFamily="18" charset="0"/>
                <a:ea typeface="Calibri" panose="020F0502020204030204" pitchFamily="34" charset="0"/>
                <a:cs typeface="Arial" pitchFamily="34" charset="0"/>
              </a:rPr>
              <a:t>Different Apathogenic and lentogenic viruses are used in live vaccines having their ICPI level upto 0.4, like B1, LaSota, VG/GA, V4 and Ulster 2C. For live vaccines ocular route provide best take up response which is up to 93%.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While vaccines through drinking water and spray produce protective titers only in 55% birds. While applying vaccines through Aerosol or spray particle size of the vaccine play very important role if the particle size is very small then it can penetrate deep into the lung tissues and can cause severe post vaccinal reaction.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If partial size is too large, then it may drop down to the ground, resulting in reduced take up of the vaccine.</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Droplet size for primary vaccination is 170-180 microns.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Droplet size of repeated vaccination is 115-120 microns.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For day old chicken aerosol route is better than drinking water. Some live vaccine with high ICPI upto 0.7 can also be used intradermally into the wing web to initiate better immunity with least post vaccine reaction.</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7BF6A19C-CCDA-B8AB-97C2-FA7D1C57E295}"/>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1778203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02CBFD-3B63-A734-ED3C-1C18882879EC}"/>
              </a:ext>
            </a:extLst>
          </p:cNvPr>
          <p:cNvSpPr txBox="1"/>
          <p:nvPr/>
        </p:nvSpPr>
        <p:spPr>
          <a:xfrm>
            <a:off x="1006678" y="260059"/>
            <a:ext cx="8758107" cy="582268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7000"/>
              </a:lnSpc>
              <a:spcBef>
                <a:spcPct val="0"/>
              </a:spcBef>
              <a:spcAft>
                <a:spcPts val="800"/>
              </a:spcAft>
              <a:buClrTx/>
              <a:buSzTx/>
              <a:buFontTx/>
              <a:buNone/>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Arial" pitchFamily="34" charset="0"/>
              </a:rPr>
              <a:t>Live vaccine produces good local immunity and less systemic immunity. Must consider the level of maternal anti bodies while doing the live vaccinations.</a:t>
            </a:r>
            <a:endParaRPr lang="en-US" sz="2400" b="1" u="sng">
              <a:effectLst/>
              <a:latin typeface="Times New Roman" panose="02020603050405020304" pitchFamily="18"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Killed Vaccine: </a:t>
            </a:r>
            <a:r>
              <a:rPr lang="en-US" sz="1800">
                <a:effectLst/>
                <a:latin typeface="Times New Roman" panose="02020603050405020304" pitchFamily="18" charset="0"/>
                <a:ea typeface="Calibri" panose="020F0502020204030204" pitchFamily="34" charset="0"/>
                <a:cs typeface="Arial" pitchFamily="34" charset="0"/>
              </a:rPr>
              <a:t>killed vaccine provide good systemic immunity and poor local immunity. However, there is no fear of interference with maternal antibodies. These vaccines are particularly used in long live birds and also for maternal transfer of immunity to new born chicks.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Recombinant Vaccine:</a:t>
            </a:r>
            <a:r>
              <a:rPr lang="en-US" sz="2400" u="sng">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Live vectors of fowl pox, MDV and HVT containing the segment of F-proteins of NDV have been established.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There is no fear of interference and post vaccine reaction. However, development of immunity takes 3-4 Weeks to reach to protective level so are used in combination with modified live vaccines. These provide broader range of immunity, however level of immunity is lower than that produced by the combination of killed and modified live vaccines.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err="1">
                <a:effectLst/>
                <a:latin typeface="Times New Roman" panose="02020603050405020304" pitchFamily="18" charset="0"/>
                <a:ea typeface="Calibri" panose="020F0502020204030204" pitchFamily="34" charset="0"/>
                <a:cs typeface="Arial" pitchFamily="34" charset="0"/>
              </a:rPr>
              <a:t>Vectormune Vaccines: </a:t>
            </a:r>
            <a:r>
              <a:rPr lang="en-US" sz="1800">
                <a:effectLst/>
                <a:latin typeface="Times New Roman" panose="02020603050405020304" pitchFamily="18" charset="0"/>
                <a:ea typeface="Calibri" panose="020F0502020204030204" pitchFamily="34" charset="0"/>
                <a:cs typeface="Arial" pitchFamily="34" charset="0"/>
              </a:rPr>
              <a:t>same technology is used in vectormune vaccines. However, there is a difference of construction of vaccine molecule in a way that F-segment is inserted in between UL-45—46 genes, while in recombinant vaccine the F-segment is inserted inside US-10 gene. </a:t>
            </a:r>
            <a:endParaRPr lang="en-US" sz="1600">
              <a:effectLst/>
              <a:latin typeface="Calibri" panose="020F0502020204030204" pitchFamily="34" charset="0"/>
              <a:ea typeface="Calibri" panose="020F0502020204030204" pitchFamily="34" charset="0"/>
              <a:cs typeface="Arial" pitchFamily="34" charset="0"/>
            </a:endParaRPr>
          </a:p>
        </p:txBody>
      </p:sp>
      <p:sp>
        <p:nvSpPr>
          <p:cNvPr id="10" name="TextBox 9">
            <a:extLst>
              <a:ext uri="{FF2B5EF4-FFF2-40B4-BE49-F238E27FC236}">
                <a16:creationId xmlns:a16="http://schemas.microsoft.com/office/drawing/2014/main" id="{5CF98A7D-470E-F57B-B86A-F04B1BF3C27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0984023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B1E150-073B-B918-38B6-D7938295619C}"/>
              </a:ext>
            </a:extLst>
          </p:cNvPr>
          <p:cNvPicPr>
            <a:picLocks noChangeAspect="1"/>
          </p:cNvPicPr>
          <p:nvPr/>
        </p:nvPicPr>
        <p:blipFill>
          <a:blip r:embed="rId2"/>
          <a:stretch>
            <a:fillRect/>
          </a:stretch>
        </p:blipFill>
        <p:spPr>
          <a:xfrm>
            <a:off x="1140903" y="209724"/>
            <a:ext cx="7910818" cy="3137484"/>
          </a:xfrm>
          <a:prstGeom prst="rect">
            <a:avLst/>
          </a:prstGeom>
        </p:spPr>
      </p:pic>
      <p:sp>
        <p:nvSpPr>
          <p:cNvPr id="3" name="TextBox 2">
            <a:extLst>
              <a:ext uri="{FF2B5EF4-FFF2-40B4-BE49-F238E27FC236}">
                <a16:creationId xmlns:a16="http://schemas.microsoft.com/office/drawing/2014/main" id="{737A3F76-402E-7852-BF92-290049B6706F}"/>
              </a:ext>
            </a:extLst>
          </p:cNvPr>
          <p:cNvSpPr txBox="1"/>
          <p:nvPr/>
        </p:nvSpPr>
        <p:spPr>
          <a:xfrm>
            <a:off x="981512" y="2978092"/>
            <a:ext cx="8967831" cy="26676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Recent data shows that vector immune vaccines are superior than that of rHVT-ND vaccines in all aspect,</a:t>
            </a:r>
            <a:r>
              <a:rPr lang="en-US" sz="1800">
                <a:solidFill>
                  <a:srgbClr val="000000"/>
                </a:solidFill>
                <a:effectLst/>
                <a:latin typeface="Times New Roman" panose="02020603050405020304" pitchFamily="18" charset="0"/>
                <a:ea typeface="Calibri" panose="020F0502020204030204" pitchFamily="34" charset="0"/>
                <a:cs typeface="Arial" pitchFamily="34" charset="0"/>
              </a:rPr>
              <a:t> like protection level against field virus (including genotypes7) control of viral sheding after field challenge, in early onset of immunity, protection against mortality and better FCR in broiler birds.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solidFill>
                  <a:srgbClr val="000000"/>
                </a:solidFill>
                <a:effectLst/>
                <a:latin typeface="Times New Roman" panose="02020603050405020304" pitchFamily="18" charset="0"/>
                <a:ea typeface="Calibri" panose="020F0502020204030204" pitchFamily="34" charset="0"/>
                <a:cs typeface="Arial" pitchFamily="34" charset="0"/>
              </a:rPr>
              <a:t>Vector mune ND vaccine is injected at hatchery along with spray of live ND vaccines. Then at the age of 15 days, second live ND vaccine is done through eye drop as booster. Protection reaches to 95% at 3</a:t>
            </a:r>
            <a:r>
              <a:rPr lang="en-US" sz="1800" baseline="30000">
                <a:solidFill>
                  <a:srgbClr val="000000"/>
                </a:solidFill>
                <a:effectLst/>
                <a:latin typeface="Times New Roman" panose="02020603050405020304" pitchFamily="18" charset="0"/>
                <a:ea typeface="Calibri" panose="020F0502020204030204" pitchFamily="34" charset="0"/>
                <a:cs typeface="Arial" pitchFamily="34" charset="0"/>
              </a:rPr>
              <a:t> </a:t>
            </a:r>
            <a:r>
              <a:rPr lang="en-US" sz="1800">
                <a:solidFill>
                  <a:srgbClr val="000000"/>
                </a:solidFill>
                <a:effectLst/>
                <a:latin typeface="Times New Roman" panose="02020603050405020304" pitchFamily="18" charset="0"/>
                <a:ea typeface="Calibri" panose="020F0502020204030204" pitchFamily="34" charset="0"/>
                <a:cs typeface="Arial" pitchFamily="34" charset="0"/>
              </a:rPr>
              <a:t>weeks and to 100% at 4 weeks.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p:txBody>
      </p:sp>
      <p:sp>
        <p:nvSpPr>
          <p:cNvPr id="4" name="TextBox 3">
            <a:extLst>
              <a:ext uri="{FF2B5EF4-FFF2-40B4-BE49-F238E27FC236}">
                <a16:creationId xmlns:a16="http://schemas.microsoft.com/office/drawing/2014/main" id="{5E2381CB-FEFE-33E9-BD47-E091C780047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297374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40ED05-523E-C0BE-BA6F-C74C9021D0A9}"/>
              </a:ext>
            </a:extLst>
          </p:cNvPr>
          <p:cNvSpPr txBox="1"/>
          <p:nvPr/>
        </p:nvSpPr>
        <p:spPr>
          <a:xfrm>
            <a:off x="939567" y="478172"/>
            <a:ext cx="9001387" cy="437760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a:effectLst/>
                <a:latin typeface="Times New Roman" panose="02020603050405020304" pitchFamily="18" charset="0"/>
                <a:ea typeface="Calibri" panose="020F0502020204030204" pitchFamily="34" charset="0"/>
                <a:cs typeface="Arial" pitchFamily="34" charset="0"/>
              </a:rPr>
              <a:t>Current Field Observations</a:t>
            </a:r>
            <a:endParaRPr lang="en-US" sz="32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One study showed that hyper immune sera produced by GVII shows higher HI titers with same antigen i.e 11.1 ± .30 log2. However, showed 9.53 ± .50 log2 titers when checked by lasota antigen.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Similarly, hyper immune sera by lasota showed high titers 9.73 ± .36 log2 when analyzed by same antigen but 2 fold lower 8.87 ± .38 log2 titers when checked by opposite antigen of G-7.</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The cross reactivity “R value” between lasota and G-VII found to be 0.23 indicating that these are loosely related with each other within same serotype.</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Another study showed that live or killed vaccine of lasota (II) give good protection against VIg,VIb, IX and VIId.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 another study in Egypt it is revealed that genotype-II vaccine is not efficient in stopping/controlling NDV infection caused by G-VII.</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0F3EF7E4-E37A-1E9E-767A-C71D8AA10E4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2740716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E0CDF-3447-7051-2688-FA379CAE424C}"/>
              </a:ext>
            </a:extLst>
          </p:cNvPr>
          <p:cNvSpPr txBox="1"/>
          <p:nvPr/>
        </p:nvSpPr>
        <p:spPr>
          <a:xfrm>
            <a:off x="1182848" y="243281"/>
            <a:ext cx="8548381" cy="54351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Way out</a:t>
            </a:r>
            <a:endParaRPr lang="en-US" sz="3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u="sng">
                <a:effectLst/>
                <a:latin typeface="Times New Roman" panose="02020603050405020304" pitchFamily="18" charset="0"/>
                <a:ea typeface="Calibri" panose="020F0502020204030204" pitchFamily="34" charset="0"/>
                <a:cs typeface="Arial" pitchFamily="34" charset="0"/>
              </a:rPr>
              <a:t>At higher administration level,</a:t>
            </a:r>
            <a:endParaRPr lang="en-US" sz="1600" u="sng">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Proper selection of vaccine is key which is possible only after isolation, genotyping and sequencing of genome.</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ts val="80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Designing the appropriate ND vaccination programe considering the level of threat of field challenge. i.e. in high challenge areas we can use killed + live vaccines in combination.</a:t>
            </a:r>
            <a:endParaRPr lang="en-US" sz="1600">
              <a:effectLst/>
              <a:latin typeface="Calibri" panose="020F0502020204030204" pitchFamily="34" charset="0"/>
              <a:ea typeface="Calibri" panose="020F0502020204030204" pitchFamily="34" charset="0"/>
              <a:cs typeface="Arial" pitchFamily="34" charset="0"/>
            </a:endParaRPr>
          </a:p>
          <a:p>
            <a:pPr marL="22860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However in even more endemic areas combination of all vactormune +killed + live will give comparatively better results.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u="sng">
                <a:effectLst/>
                <a:latin typeface="Times New Roman" panose="02020603050405020304" pitchFamily="18" charset="0"/>
                <a:ea typeface="Calibri" panose="020F0502020204030204" pitchFamily="34" charset="0"/>
                <a:cs typeface="Arial" pitchFamily="34" charset="0"/>
              </a:rPr>
              <a:t>At farm level</a:t>
            </a:r>
            <a:endParaRPr lang="en-US" sz="1600" u="sng">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Proper biosecurity.</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Best managmental practices including good litter condition, good ventilation, clean water and feed, prevention from immunosuppression.</a:t>
            </a:r>
            <a:endParaRPr lang="en-US" sz="160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ts val="800"/>
              </a:spcAft>
              <a:buFont typeface="+mj-lt"/>
              <a:buAutoNum type="arabicParenR"/>
            </a:pPr>
            <a:r>
              <a:rPr lang="en-US" sz="1800">
                <a:effectLst/>
                <a:latin typeface="Times New Roman" panose="02020603050405020304" pitchFamily="18" charset="0"/>
                <a:ea typeface="Calibri" panose="020F0502020204030204" pitchFamily="34" charset="0"/>
                <a:cs typeface="Arial" pitchFamily="34" charset="0"/>
              </a:rPr>
              <a:t>Best vaccine administration techniques. </a:t>
            </a:r>
            <a:endParaRPr lang="en-US" sz="1600">
              <a:effectLst/>
              <a:latin typeface="Calibri" panose="020F0502020204030204" pitchFamily="34" charset="0"/>
              <a:ea typeface="Calibri" panose="020F0502020204030204" pitchFamily="34" charset="0"/>
              <a:cs typeface="Arial" pitchFamily="34" charset="0"/>
            </a:endParaRPr>
          </a:p>
          <a:p>
            <a:pPr marL="22860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May be able to control the challenge to great extent.</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DA7CC9D4-1A07-1EBE-F79A-74CFA49F6752}"/>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40321109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098CB-F9F7-2B3E-E2B1-B0394D84F9E2}"/>
              </a:ext>
            </a:extLst>
          </p:cNvPr>
          <p:cNvSpPr txBox="1"/>
          <p:nvPr/>
        </p:nvSpPr>
        <p:spPr>
          <a:xfrm>
            <a:off x="1073791" y="780177"/>
            <a:ext cx="8330268" cy="34113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dirty="0">
                <a:effectLst/>
                <a:latin typeface="Times New Roman" panose="02020603050405020304" pitchFamily="18" charset="0"/>
                <a:ea typeface="Calibri" panose="020F0502020204030204" pitchFamily="34" charset="0"/>
                <a:cs typeface="Arial" pitchFamily="34" charset="0"/>
              </a:rPr>
              <a:t>Treatment</a:t>
            </a:r>
          </a:p>
          <a:p>
            <a:pPr marL="0" marR="0" algn="ctr">
              <a:lnSpc>
                <a:spcPct val="107000"/>
              </a:lnSpc>
              <a:spcBef>
                <a:spcPct val="0"/>
              </a:spcBef>
              <a:spcAft>
                <a:spcPts val="800"/>
              </a:spcAft>
            </a:pPr>
            <a:endParaRPr lang="en-US" sz="3200" u="sng" dirty="0">
              <a:effectLst/>
              <a:latin typeface="Calibri" panose="020F0502020204030204" pitchFamily="34" charset="0"/>
              <a:ea typeface="Calibri" panose="020F0502020204030204" pitchFamily="34" charset="0"/>
              <a:cs typeface="Arial" pitchFamily="34" charset="0"/>
            </a:endParaRPr>
          </a:p>
          <a:p>
            <a:pPr marL="342900" marR="0" lvl="0" indent="-342900" algn="just">
              <a:lnSpc>
                <a:spcPct val="107000"/>
              </a:lnSpc>
              <a:spcBef>
                <a:spcPct val="0"/>
              </a:spcBef>
              <a:spcAft>
                <a:spcPct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Supportive therapy is only the choice one can use to boost the immunity with multivitamins.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ct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an outbreak don’t hesitate to administer live vaccine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Avirulent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/Non pathogenic i.e. Genotype 1  like </a:t>
            </a:r>
            <a:r>
              <a:rPr lang="en-US" sz="1800">
                <a:effectLst/>
                <a:latin typeface="Times New Roman" panose="02020603050405020304" pitchFamily="18" charset="0"/>
                <a:ea typeface="Calibri" panose="020F0502020204030204" pitchFamily="34" charset="0"/>
                <a:cs typeface="Times New Roman" panose="02020603050405020304" pitchFamily="18" charset="0"/>
              </a:rPr>
              <a:t>Ulster,v4,Lasota)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apparently active looking sheds by subcutaneous route it will help the bird by immediate activation of </a:t>
            </a:r>
            <a:r>
              <a:rPr lang="en-US" dirty="0">
                <a:latin typeface="Times New Roman" panose="02020603050405020304" pitchFamily="18" charset="0"/>
                <a:ea typeface="Calibri" panose="020F0502020204030204" pitchFamily="34" charset="0"/>
                <a:cs typeface="Times New Roman" panose="02020603050405020304" pitchFamily="18" charset="0"/>
              </a:rPr>
              <a:t> innate Immune system by producing tons of INTERFERONS  that have direct killing effect for virus and provide immediate relief to birds.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8BC337-5A4E-2371-5304-4DA242E05A4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8710035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040F20-CD34-452B-AFA2-7B56DB6BED72}"/>
              </a:ext>
            </a:extLst>
          </p:cNvPr>
          <p:cNvGraphicFramePr>
            <a:graphicFrameLocks noGrp="1"/>
          </p:cNvGraphicFramePr>
          <p:nvPr>
            <p:extLst>
              <p:ext uri="{D42A27DB-BD31-4B8C-83A1-F6EECF244321}">
                <p14:modId xmlns:p14="http://schemas.microsoft.com/office/powerpoint/2010/main" val="206601053"/>
              </p:ext>
            </p:extLst>
          </p:nvPr>
        </p:nvGraphicFramePr>
        <p:xfrm>
          <a:off x="3884102" y="192947"/>
          <a:ext cx="5494791" cy="6283352"/>
        </p:xfrm>
        <a:graphic>
          <a:graphicData uri="http://schemas.openxmlformats.org/drawingml/2006/table">
            <a:tbl>
              <a:tblPr firstRow="1" firstCol="1" bandRow="1">
                <a:tableStyleId>{5C22544A-7EE6-4342-B048-85BDC9FD1C3A}</a:tableStyleId>
              </a:tblPr>
              <a:tblGrid>
                <a:gridCol w="552001">
                  <a:extLst>
                    <a:ext uri="{9D8B030D-6E8A-4147-A177-3AD203B41FA5}">
                      <a16:colId xmlns:a16="http://schemas.microsoft.com/office/drawing/2014/main" val="1924845809"/>
                    </a:ext>
                  </a:extLst>
                </a:gridCol>
                <a:gridCol w="1260915">
                  <a:extLst>
                    <a:ext uri="{9D8B030D-6E8A-4147-A177-3AD203B41FA5}">
                      <a16:colId xmlns:a16="http://schemas.microsoft.com/office/drawing/2014/main" val="3952853227"/>
                    </a:ext>
                  </a:extLst>
                </a:gridCol>
                <a:gridCol w="2116657">
                  <a:extLst>
                    <a:ext uri="{9D8B030D-6E8A-4147-A177-3AD203B41FA5}">
                      <a16:colId xmlns:a16="http://schemas.microsoft.com/office/drawing/2014/main" val="2073022986"/>
                    </a:ext>
                  </a:extLst>
                </a:gridCol>
                <a:gridCol w="1565218">
                  <a:extLst>
                    <a:ext uri="{9D8B030D-6E8A-4147-A177-3AD203B41FA5}">
                      <a16:colId xmlns:a16="http://schemas.microsoft.com/office/drawing/2014/main" val="2933002977"/>
                    </a:ext>
                  </a:extLst>
                </a:gridCol>
              </a:tblGrid>
              <a:tr h="310505">
                <a:tc>
                  <a:txBody>
                    <a:bodyPr/>
                    <a:lstStyle/>
                    <a:p>
                      <a:pPr marL="0" marR="0" algn="ctr">
                        <a:lnSpc>
                          <a:spcPct val="107000"/>
                        </a:lnSpc>
                        <a:spcBef>
                          <a:spcPct val="0"/>
                        </a:spcBef>
                        <a:spcAft>
                          <a:spcPct val="0"/>
                        </a:spcAft>
                      </a:pPr>
                      <a:r>
                        <a:rPr lang="en-US" sz="700">
                          <a:effectLst/>
                        </a:rPr>
                        <a:t>Geno Types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Sub Geno Types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Region of occurance</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Virulence</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1206334251"/>
                  </a:ext>
                </a:extLst>
              </a:tr>
              <a:tr h="264612">
                <a:tc>
                  <a:txBody>
                    <a:bodyPr/>
                    <a:lstStyle/>
                    <a:p>
                      <a:pPr marL="0" marR="0" algn="ctr">
                        <a:lnSpc>
                          <a:spcPct val="107000"/>
                        </a:lnSpc>
                        <a:spcBef>
                          <a:spcPct val="0"/>
                        </a:spcBef>
                        <a:spcAft>
                          <a:spcPct val="0"/>
                        </a:spcAft>
                      </a:pPr>
                      <a:r>
                        <a:rPr lang="en-US" sz="700">
                          <a:effectLst/>
                        </a:rPr>
                        <a:t>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Ia, Ib, Ic</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Australia, Africa, Europe, US, Asia </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Apathogenic, Ulster, V4</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295065440"/>
                  </a:ext>
                </a:extLst>
              </a:tr>
              <a:tr h="270644">
                <a:tc>
                  <a:txBody>
                    <a:bodyPr/>
                    <a:lstStyle/>
                    <a:p>
                      <a:pPr marL="0" marR="0" algn="ctr">
                        <a:lnSpc>
                          <a:spcPct val="107000"/>
                        </a:lnSpc>
                        <a:spcBef>
                          <a:spcPct val="0"/>
                        </a:spcBef>
                        <a:spcAft>
                          <a:spcPct val="0"/>
                        </a:spcAft>
                      </a:pPr>
                      <a:r>
                        <a:rPr lang="en-US" sz="700">
                          <a:effectLst/>
                        </a:rPr>
                        <a:t>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North and South America, Africa, Asia and Europe</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Avirulent, lentogenic, Lasota, B1</a:t>
                      </a:r>
                      <a:endParaRPr lang="en-US" sz="600">
                        <a:effectLst/>
                      </a:endParaRPr>
                    </a:p>
                    <a:p>
                      <a:pPr marL="0" marR="0">
                        <a:lnSpc>
                          <a:spcPct val="107000"/>
                        </a:lnSpc>
                        <a:spcBef>
                          <a:spcPct val="0"/>
                        </a:spcBef>
                        <a:spcAft>
                          <a:spcPct val="0"/>
                        </a:spcAft>
                      </a:pPr>
                      <a:r>
                        <a:rPr lang="en-US" sz="700">
                          <a:effectLst/>
                        </a:rPr>
                        <a:t> </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689367245"/>
                  </a:ext>
                </a:extLst>
              </a:tr>
              <a:tr h="414423">
                <a:tc>
                  <a:txBody>
                    <a:bodyPr/>
                    <a:lstStyle/>
                    <a:p>
                      <a:pPr marL="0" marR="0" algn="ctr">
                        <a:lnSpc>
                          <a:spcPct val="107000"/>
                        </a:lnSpc>
                        <a:spcBef>
                          <a:spcPct val="0"/>
                        </a:spcBef>
                        <a:spcAft>
                          <a:spcPct val="0"/>
                        </a:spcAft>
                      </a:pPr>
                      <a:r>
                        <a:rPr lang="en-US" sz="700">
                          <a:effectLst/>
                        </a:rPr>
                        <a:t>III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Japan and Australia, Taiwan, Zimbabwe</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Ancient strains but still emerging, mesogenic Mukteshwar</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529795245"/>
                  </a:ext>
                </a:extLst>
              </a:tr>
              <a:tr h="310505">
                <a:tc>
                  <a:txBody>
                    <a:bodyPr/>
                    <a:lstStyle/>
                    <a:p>
                      <a:pPr marL="0" marR="0" algn="ctr">
                        <a:lnSpc>
                          <a:spcPct val="107000"/>
                        </a:lnSpc>
                        <a:spcBef>
                          <a:spcPct val="0"/>
                        </a:spcBef>
                        <a:spcAft>
                          <a:spcPct val="0"/>
                        </a:spcAft>
                      </a:pPr>
                      <a:r>
                        <a:rPr lang="en-US" sz="700">
                          <a:effectLst/>
                        </a:rPr>
                        <a:t>IV</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Europe, Africa, India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 Herts (UK), Texas (US)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2995209088"/>
                  </a:ext>
                </a:extLst>
              </a:tr>
              <a:tr h="310505">
                <a:tc>
                  <a:txBody>
                    <a:bodyPr/>
                    <a:lstStyle/>
                    <a:p>
                      <a:pPr marL="0" marR="0" algn="ctr">
                        <a:lnSpc>
                          <a:spcPct val="107000"/>
                        </a:lnSpc>
                        <a:spcBef>
                          <a:spcPct val="0"/>
                        </a:spcBef>
                        <a:spcAft>
                          <a:spcPct val="0"/>
                        </a:spcAft>
                      </a:pPr>
                      <a:r>
                        <a:rPr lang="en-US" sz="700">
                          <a:effectLst/>
                        </a:rPr>
                        <a:t>V</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Va, Vb, Vc, Vd</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South America, Europe and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 Anhinga (US)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2893559169"/>
                  </a:ext>
                </a:extLst>
              </a:tr>
              <a:tr h="326242">
                <a:tc>
                  <a:txBody>
                    <a:bodyPr/>
                    <a:lstStyle/>
                    <a:p>
                      <a:pPr marL="0" marR="0" algn="ctr">
                        <a:lnSpc>
                          <a:spcPct val="107000"/>
                        </a:lnSpc>
                        <a:spcBef>
                          <a:spcPct val="0"/>
                        </a:spcBef>
                        <a:spcAft>
                          <a:spcPct val="0"/>
                        </a:spcAft>
                      </a:pPr>
                      <a:r>
                        <a:rPr lang="en-US" sz="700">
                          <a:effectLst/>
                        </a:rPr>
                        <a:t>VI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VIa, VIb,VIc, VId, VIe, VIf, VIg, VIh, VIi, VIj,V1k</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Europe, Asia, Africa, South America </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Pigeon Paramyxovirus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1731459626"/>
                  </a:ext>
                </a:extLst>
              </a:tr>
              <a:tr h="329846">
                <a:tc>
                  <a:txBody>
                    <a:bodyPr/>
                    <a:lstStyle/>
                    <a:p>
                      <a:pPr marL="0" marR="0" algn="ctr">
                        <a:lnSpc>
                          <a:spcPct val="107000"/>
                        </a:lnSpc>
                        <a:spcBef>
                          <a:spcPct val="0"/>
                        </a:spcBef>
                        <a:spcAft>
                          <a:spcPct val="0"/>
                        </a:spcAft>
                      </a:pPr>
                      <a:r>
                        <a:rPr lang="en-US" sz="700">
                          <a:effectLst/>
                        </a:rPr>
                        <a:t>VII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VIIa, VIIb,VIIc, VIId, VIIe, VIIf, VIIg, VIIh, VIIi, </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Emerged in Far East in 1990, Spread to Europe and Asia,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955307951"/>
                  </a:ext>
                </a:extLst>
              </a:tr>
              <a:tr h="310505">
                <a:tc>
                  <a:txBody>
                    <a:bodyPr/>
                    <a:lstStyle/>
                    <a:p>
                      <a:pPr marL="0" marR="0" algn="ctr">
                        <a:lnSpc>
                          <a:spcPct val="107000"/>
                        </a:lnSpc>
                        <a:spcBef>
                          <a:spcPct val="0"/>
                        </a:spcBef>
                        <a:spcAft>
                          <a:spcPct val="0"/>
                        </a:spcAft>
                      </a:pPr>
                      <a:r>
                        <a:rPr lang="en-US" sz="700">
                          <a:effectLst/>
                        </a:rPr>
                        <a:t>VIII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South Africa, Asia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virulent, AF22440</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615691996"/>
                  </a:ext>
                </a:extLst>
              </a:tr>
              <a:tr h="315357">
                <a:tc>
                  <a:txBody>
                    <a:bodyPr/>
                    <a:lstStyle/>
                    <a:p>
                      <a:pPr marL="0" marR="0" algn="ctr">
                        <a:lnSpc>
                          <a:spcPct val="107000"/>
                        </a:lnSpc>
                        <a:spcBef>
                          <a:spcPct val="0"/>
                        </a:spcBef>
                        <a:spcAft>
                          <a:spcPct val="0"/>
                        </a:spcAft>
                      </a:pPr>
                      <a:r>
                        <a:rPr lang="en-US" sz="700">
                          <a:effectLst/>
                        </a:rPr>
                        <a:t>IX</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First isolated in china in 1948.</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Virulent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851758953"/>
                  </a:ext>
                </a:extLst>
              </a:tr>
              <a:tr h="329847">
                <a:tc>
                  <a:txBody>
                    <a:bodyPr/>
                    <a:lstStyle/>
                    <a:p>
                      <a:pPr marL="0" marR="0" algn="ctr">
                        <a:lnSpc>
                          <a:spcPct val="107000"/>
                        </a:lnSpc>
                        <a:spcBef>
                          <a:spcPct val="0"/>
                        </a:spcBef>
                        <a:spcAft>
                          <a:spcPct val="0"/>
                        </a:spcAft>
                      </a:pPr>
                      <a:r>
                        <a:rPr lang="en-US" sz="700">
                          <a:effectLst/>
                        </a:rPr>
                        <a:t>X</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Taiwan, Argentina, USA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814756819"/>
                  </a:ext>
                </a:extLst>
              </a:tr>
              <a:tr h="310505">
                <a:tc>
                  <a:txBody>
                    <a:bodyPr/>
                    <a:lstStyle/>
                    <a:p>
                      <a:pPr marL="0" marR="0" algn="ctr">
                        <a:lnSpc>
                          <a:spcPct val="107000"/>
                        </a:lnSpc>
                        <a:spcBef>
                          <a:spcPct val="0"/>
                        </a:spcBef>
                        <a:spcAft>
                          <a:spcPct val="0"/>
                        </a:spcAft>
                      </a:pPr>
                      <a:r>
                        <a:rPr lang="en-US" sz="700">
                          <a:effectLst/>
                        </a:rPr>
                        <a:t>XI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Madagascar</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 restricted distribution</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785479654"/>
                  </a:ext>
                </a:extLst>
              </a:tr>
              <a:tr h="298443">
                <a:tc>
                  <a:txBody>
                    <a:bodyPr/>
                    <a:lstStyle/>
                    <a:p>
                      <a:pPr marL="0" marR="0" algn="ctr">
                        <a:lnSpc>
                          <a:spcPct val="107000"/>
                        </a:lnSpc>
                        <a:spcBef>
                          <a:spcPct val="0"/>
                        </a:spcBef>
                        <a:spcAft>
                          <a:spcPct val="0"/>
                        </a:spcAft>
                      </a:pPr>
                      <a:r>
                        <a:rPr lang="en-US" sz="700">
                          <a:effectLst/>
                        </a:rPr>
                        <a:t>XII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South America and China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961305122"/>
                  </a:ext>
                </a:extLst>
              </a:tr>
              <a:tr h="310505">
                <a:tc>
                  <a:txBody>
                    <a:bodyPr/>
                    <a:lstStyle/>
                    <a:p>
                      <a:pPr marL="0" marR="0" algn="ctr">
                        <a:lnSpc>
                          <a:spcPct val="107000"/>
                        </a:lnSpc>
                        <a:spcBef>
                          <a:spcPct val="0"/>
                        </a:spcBef>
                        <a:spcAft>
                          <a:spcPct val="0"/>
                        </a:spcAft>
                      </a:pPr>
                      <a:r>
                        <a:rPr lang="en-US" sz="700">
                          <a:effectLst/>
                        </a:rPr>
                        <a:t>XIII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XIIIa, XIIIb, XIIIc</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Asia, Europe and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Virulent, Continuously emerging </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20268210"/>
                  </a:ext>
                </a:extLst>
              </a:tr>
              <a:tr h="469697">
                <a:tc>
                  <a:txBody>
                    <a:bodyPr/>
                    <a:lstStyle/>
                    <a:p>
                      <a:pPr marL="0" marR="0" algn="ctr">
                        <a:lnSpc>
                          <a:spcPct val="107000"/>
                        </a:lnSpc>
                        <a:spcBef>
                          <a:spcPct val="0"/>
                        </a:spcBef>
                        <a:spcAft>
                          <a:spcPct val="0"/>
                        </a:spcAft>
                      </a:pPr>
                      <a:r>
                        <a:rPr lang="en-US" sz="700">
                          <a:effectLst/>
                        </a:rPr>
                        <a:t>XIV</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XIVa, XIVb</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West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virulent, recovered from domestic birds only</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770484348"/>
                  </a:ext>
                </a:extLst>
              </a:tr>
              <a:tr h="469697">
                <a:tc>
                  <a:txBody>
                    <a:bodyPr/>
                    <a:lstStyle/>
                    <a:p>
                      <a:pPr marL="0" marR="0" algn="ctr">
                        <a:lnSpc>
                          <a:spcPct val="107000"/>
                        </a:lnSpc>
                        <a:spcBef>
                          <a:spcPct val="0"/>
                        </a:spcBef>
                        <a:spcAft>
                          <a:spcPct val="0"/>
                        </a:spcAft>
                      </a:pPr>
                      <a:r>
                        <a:rPr lang="en-US" sz="700">
                          <a:effectLst/>
                        </a:rPr>
                        <a:t>XV</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China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Originated from mixed virulent and vaccine viruses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1728411240"/>
                  </a:ext>
                </a:extLst>
              </a:tr>
              <a:tr h="310505">
                <a:tc>
                  <a:txBody>
                    <a:bodyPr/>
                    <a:lstStyle/>
                    <a:p>
                      <a:pPr marL="0" marR="0" algn="ctr">
                        <a:lnSpc>
                          <a:spcPct val="107000"/>
                        </a:lnSpc>
                        <a:spcBef>
                          <a:spcPct val="0"/>
                        </a:spcBef>
                        <a:spcAft>
                          <a:spcPct val="0"/>
                        </a:spcAft>
                      </a:pPr>
                      <a:r>
                        <a:rPr lang="en-US" sz="700">
                          <a:effectLst/>
                        </a:rPr>
                        <a:t>XVI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Europe in 1940s, Africa and Asia in 1980s</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related to genotype IV</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3557493429"/>
                  </a:ext>
                </a:extLst>
              </a:tr>
              <a:tr h="469697">
                <a:tc>
                  <a:txBody>
                    <a:bodyPr/>
                    <a:lstStyle/>
                    <a:p>
                      <a:pPr marL="0" marR="0" algn="ctr">
                        <a:lnSpc>
                          <a:spcPct val="107000"/>
                        </a:lnSpc>
                        <a:spcBef>
                          <a:spcPct val="0"/>
                        </a:spcBef>
                        <a:spcAft>
                          <a:spcPct val="0"/>
                        </a:spcAft>
                      </a:pPr>
                      <a:r>
                        <a:rPr lang="en-US" sz="700">
                          <a:effectLst/>
                        </a:rPr>
                        <a:t>XVII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XVIIa, XVIIb</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West and Central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virulent, continuously emerging evolving</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283189363"/>
                  </a:ext>
                </a:extLst>
              </a:tr>
              <a:tr h="151312">
                <a:tc>
                  <a:txBody>
                    <a:bodyPr/>
                    <a:lstStyle/>
                    <a:p>
                      <a:pPr marL="0" marR="0" algn="ctr">
                        <a:lnSpc>
                          <a:spcPct val="107000"/>
                        </a:lnSpc>
                        <a:spcBef>
                          <a:spcPct val="0"/>
                        </a:spcBef>
                        <a:spcAft>
                          <a:spcPct val="0"/>
                        </a:spcAft>
                      </a:pPr>
                      <a:r>
                        <a:rPr lang="en-US" sz="700">
                          <a:effectLst/>
                        </a:rPr>
                        <a:t>XVIII</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XVIIIa, XVIIIb</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West Africa</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tc>
                  <a:txBody>
                    <a:bodyPr/>
                    <a:lstStyle/>
                    <a:p>
                      <a:pPr marL="0" marR="0" algn="ctr">
                        <a:lnSpc>
                          <a:spcPct val="107000"/>
                        </a:lnSpc>
                        <a:spcBef>
                          <a:spcPct val="0"/>
                        </a:spcBef>
                        <a:spcAft>
                          <a:spcPct val="0"/>
                        </a:spcAft>
                      </a:pPr>
                      <a:r>
                        <a:rPr lang="en-US" sz="700">
                          <a:effectLst/>
                        </a:rPr>
                        <a:t>Highly virulent</a:t>
                      </a:r>
                      <a:endParaRPr lang="en-US" sz="600">
                        <a:effectLst/>
                        <a:latin typeface="Calibri" panose="020F0502020204030204" pitchFamily="34" charset="0"/>
                        <a:ea typeface="Calibri" panose="020F0502020204030204" pitchFamily="34" charset="0"/>
                        <a:cs typeface="Arial" pitchFamily="34" charset="0"/>
                      </a:endParaRPr>
                    </a:p>
                  </a:txBody>
                  <a:tcPr marL="37709" marR="37709" marT="0" marB="0"/>
                </a:tc>
                <a:extLst>
                  <a:ext uri="{0D108BD9-81ED-4DB2-BD59-A6C34878D82A}">
                    <a16:rowId xmlns:a16="http://schemas.microsoft.com/office/drawing/2014/main" val="1676553638"/>
                  </a:ext>
                </a:extLst>
              </a:tr>
            </a:tbl>
          </a:graphicData>
        </a:graphic>
      </p:graphicFrame>
      <p:sp>
        <p:nvSpPr>
          <p:cNvPr id="3" name="TextBox 2">
            <a:extLst>
              <a:ext uri="{FF2B5EF4-FFF2-40B4-BE49-F238E27FC236}">
                <a16:creationId xmlns:a16="http://schemas.microsoft.com/office/drawing/2014/main" id="{9C4C45F1-9D73-88A1-D7B2-ADFA0FCD79EB}"/>
              </a:ext>
            </a:extLst>
          </p:cNvPr>
          <p:cNvSpPr txBox="1"/>
          <p:nvPr/>
        </p:nvSpPr>
        <p:spPr>
          <a:xfrm>
            <a:off x="503339" y="268448"/>
            <a:ext cx="2181138" cy="3740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1800" b="1" u="sng">
                <a:effectLst/>
                <a:latin typeface="Times New Roman" panose="02020603050405020304" pitchFamily="18" charset="0"/>
                <a:ea typeface="Calibri" panose="020F0502020204030204" pitchFamily="34" charset="0"/>
                <a:cs typeface="Arial" pitchFamily="34" charset="0"/>
              </a:rPr>
              <a:t>APMVI – Class II</a:t>
            </a:r>
            <a:endParaRPr lang="en-US" sz="1200" u="sng">
              <a:effectLst/>
              <a:latin typeface="Calibri" panose="020F0502020204030204" pitchFamily="34" charset="0"/>
              <a:ea typeface="Calibri" panose="020F0502020204030204" pitchFamily="34" charset="0"/>
              <a:cs typeface="Arial" pitchFamily="34" charset="0"/>
            </a:endParaRPr>
          </a:p>
        </p:txBody>
      </p:sp>
      <p:sp>
        <p:nvSpPr>
          <p:cNvPr id="4" name="TextBox 3">
            <a:extLst>
              <a:ext uri="{FF2B5EF4-FFF2-40B4-BE49-F238E27FC236}">
                <a16:creationId xmlns:a16="http://schemas.microsoft.com/office/drawing/2014/main" id="{5D05D6AC-F365-F653-3FF8-0FA470573DCF}"/>
              </a:ext>
            </a:extLst>
          </p:cNvPr>
          <p:cNvSpPr txBox="1"/>
          <p:nvPr/>
        </p:nvSpPr>
        <p:spPr>
          <a:xfrm>
            <a:off x="234892" y="3523376"/>
            <a:ext cx="3649210" cy="13994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ct val="0"/>
              </a:spcBef>
              <a:spcAft>
                <a:spcPts val="800"/>
              </a:spcAft>
            </a:pPr>
            <a:r>
              <a:rPr lang="en-US" sz="1100" b="1">
                <a:effectLst/>
                <a:latin typeface="Times New Roman" panose="02020603050405020304" pitchFamily="18" charset="0"/>
                <a:ea typeface="Calibri" panose="020F0502020204030204" pitchFamily="34" charset="0"/>
                <a:cs typeface="Arial" pitchFamily="34" charset="0"/>
              </a:rPr>
              <a:t>VII a = 	Europe, Asia</a:t>
            </a:r>
            <a:endParaRPr lang="en-US" sz="1100" b="1">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100" b="1">
                <a:effectLst/>
                <a:latin typeface="Times New Roman" panose="02020603050405020304" pitchFamily="18" charset="0"/>
                <a:ea typeface="Calibri" panose="020F0502020204030204" pitchFamily="34" charset="0"/>
                <a:cs typeface="Arial" pitchFamily="34" charset="0"/>
              </a:rPr>
              <a:t>VII b = 	South Africa</a:t>
            </a:r>
            <a:endParaRPr lang="en-US" sz="1100" b="1">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100" b="1">
                <a:effectLst/>
                <a:latin typeface="Times New Roman" panose="02020603050405020304" pitchFamily="18" charset="0"/>
                <a:ea typeface="Calibri" panose="020F0502020204030204" pitchFamily="34" charset="0"/>
                <a:cs typeface="Arial" pitchFamily="34" charset="0"/>
              </a:rPr>
              <a:t>VII c,d,e = 	China, South Africa, Kazakhstan, Egypt</a:t>
            </a:r>
            <a:endParaRPr lang="en-US" sz="1100" b="1">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100" b="1">
                <a:effectLst/>
                <a:latin typeface="Times New Roman" panose="02020603050405020304" pitchFamily="18" charset="0"/>
                <a:ea typeface="Calibri" panose="020F0502020204030204" pitchFamily="34" charset="0"/>
                <a:cs typeface="Arial" pitchFamily="34" charset="0"/>
              </a:rPr>
              <a:t>VII f,g,h =	South Africa</a:t>
            </a:r>
            <a:endParaRPr lang="en-US" sz="1100" b="1">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100" b="1">
                <a:effectLst/>
                <a:latin typeface="Times New Roman" panose="02020603050405020304" pitchFamily="18" charset="0"/>
                <a:ea typeface="Calibri" panose="020F0502020204030204" pitchFamily="34" charset="0"/>
                <a:cs typeface="Arial" pitchFamily="34" charset="0"/>
              </a:rPr>
              <a:t>VII I = 		Pakistan (2013)</a:t>
            </a:r>
            <a:endParaRPr lang="en-US" sz="1100" b="1">
              <a:effectLst/>
              <a:latin typeface="Calibri" panose="020F0502020204030204" pitchFamily="34" charset="0"/>
              <a:ea typeface="Calibri" panose="020F0502020204030204" pitchFamily="34" charset="0"/>
              <a:cs typeface="Arial" pitchFamily="34" charset="0"/>
            </a:endParaRPr>
          </a:p>
        </p:txBody>
      </p:sp>
      <p:sp>
        <p:nvSpPr>
          <p:cNvPr id="5" name="TextBox 4">
            <a:extLst>
              <a:ext uri="{FF2B5EF4-FFF2-40B4-BE49-F238E27FC236}">
                <a16:creationId xmlns:a16="http://schemas.microsoft.com/office/drawing/2014/main" id="{CB58DF59-8738-036C-4BD9-017122CB427C}"/>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5629293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BF14CE0-62F5-6E55-5BC6-3EF0AB34BB6B}"/>
              </a:ext>
            </a:extLst>
          </p:cNvPr>
          <p:cNvGraphicFramePr/>
          <p:nvPr>
            <p:extLst>
              <p:ext uri="{D42A27DB-BD31-4B8C-83A1-F6EECF244321}">
                <p14:modId xmlns:p14="http://schemas.microsoft.com/office/powerpoint/2010/main" val="319392898"/>
              </p:ext>
            </p:extLst>
          </p:nvPr>
        </p:nvGraphicFramePr>
        <p:xfrm>
          <a:off x="1880095" y="1056619"/>
          <a:ext cx="6267450" cy="3137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D9817E4-3C6D-DC96-A229-382793003C58}"/>
              </a:ext>
            </a:extLst>
          </p:cNvPr>
          <p:cNvGraphicFramePr/>
          <p:nvPr>
            <p:extLst>
              <p:ext uri="{D42A27DB-BD31-4B8C-83A1-F6EECF244321}">
                <p14:modId xmlns:p14="http://schemas.microsoft.com/office/powerpoint/2010/main" val="1238414360"/>
              </p:ext>
            </p:extLst>
          </p:nvPr>
        </p:nvGraphicFramePr>
        <p:xfrm>
          <a:off x="1881930" y="4194495"/>
          <a:ext cx="6267450" cy="19178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C21FADC1-5063-FF84-C4FB-CEA9CE03B214}"/>
              </a:ext>
            </a:extLst>
          </p:cNvPr>
          <p:cNvSpPr txBox="1"/>
          <p:nvPr/>
        </p:nvSpPr>
        <p:spPr>
          <a:xfrm>
            <a:off x="2526484" y="0"/>
            <a:ext cx="4974672" cy="8670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 </a:t>
            </a:r>
            <a:endParaRPr lang="en-US" sz="12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  </a:t>
            </a:r>
            <a:r>
              <a:rPr lang="en-US" sz="2400" b="1" u="sng">
                <a:effectLst/>
                <a:latin typeface="Times New Roman" panose="02020603050405020304" pitchFamily="18" charset="0"/>
                <a:ea typeface="Calibri" panose="020F0502020204030204" pitchFamily="34" charset="0"/>
                <a:cs typeface="Arial" pitchFamily="34" charset="0"/>
              </a:rPr>
              <a:t>Classification</a:t>
            </a:r>
            <a:endParaRPr lang="en-US" sz="2400" u="sng">
              <a:effectLst/>
              <a:latin typeface="Calibri" panose="020F0502020204030204" pitchFamily="34" charset="0"/>
              <a:ea typeface="Calibri" panose="020F0502020204030204" pitchFamily="34" charset="0"/>
              <a:cs typeface="Arial" pitchFamily="34" charset="0"/>
            </a:endParaRPr>
          </a:p>
        </p:txBody>
      </p:sp>
      <p:sp>
        <p:nvSpPr>
          <p:cNvPr id="7" name="TextBox 6">
            <a:extLst>
              <a:ext uri="{FF2B5EF4-FFF2-40B4-BE49-F238E27FC236}">
                <a16:creationId xmlns:a16="http://schemas.microsoft.com/office/drawing/2014/main" id="{64BA4D6A-0D65-ACF5-3720-813F10B5FED5}"/>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699650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D2DDA-31C9-38E8-7F89-AADDCEB7BCB0}"/>
              </a:ext>
            </a:extLst>
          </p:cNvPr>
          <p:cNvSpPr txBox="1"/>
          <p:nvPr/>
        </p:nvSpPr>
        <p:spPr>
          <a:xfrm>
            <a:off x="1249960" y="402672"/>
            <a:ext cx="8623882" cy="528106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a:effectLst/>
                <a:latin typeface="Times New Roman" panose="02020603050405020304" pitchFamily="18" charset="0"/>
                <a:ea typeface="Calibri" panose="020F0502020204030204" pitchFamily="34" charset="0"/>
                <a:cs typeface="Arial" pitchFamily="34" charset="0"/>
              </a:rPr>
              <a:t>Avian Paramyxo Virus – I</a:t>
            </a:r>
            <a:endParaRPr lang="en-US" sz="3200" u="sng">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Avian Paramyxo-I has different patho types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1). Valogenicvescerotropic: </a:t>
            </a:r>
            <a:r>
              <a:rPr lang="en-US" sz="1800">
                <a:effectLst/>
                <a:latin typeface="Times New Roman" panose="02020603050405020304" pitchFamily="18" charset="0"/>
                <a:ea typeface="Calibri" panose="020F0502020204030204" pitchFamily="34" charset="0"/>
                <a:cs typeface="Arial" pitchFamily="34" charset="0"/>
              </a:rPr>
              <a:t>These mainly attacks on digestive system of the chicken. i.e Herts-33/56(IV), D1675/11(VII-A)</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2). Valogenicneurotropic: </a:t>
            </a:r>
            <a:r>
              <a:rPr lang="en-US" sz="1800">
                <a:effectLst/>
                <a:latin typeface="Times New Roman" panose="02020603050405020304" pitchFamily="18" charset="0"/>
                <a:ea typeface="Calibri" panose="020F0502020204030204" pitchFamily="34" charset="0"/>
                <a:cs typeface="Arial" pitchFamily="34" charset="0"/>
              </a:rPr>
              <a:t>These mainly attacks on nervous system of the chickens i.e Texas     GB/48(II), D1435(VII 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3). Mesogenic: </a:t>
            </a:r>
            <a:r>
              <a:rPr lang="en-US" sz="1800">
                <a:effectLst/>
                <a:latin typeface="Times New Roman" panose="02020603050405020304" pitchFamily="18" charset="0"/>
                <a:ea typeface="Calibri" panose="020F0502020204030204" pitchFamily="34" charset="0"/>
                <a:cs typeface="Arial" pitchFamily="34" charset="0"/>
              </a:rPr>
              <a:t>These mainly attack on nervous system of the chicken and are less pathogenic i.e MuKtesWar (IV), Roakin (II), BeaudetteC (II).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4). Lentogenic: </a:t>
            </a:r>
            <a:r>
              <a:rPr lang="en-US" sz="1800">
                <a:effectLst/>
                <a:latin typeface="Times New Roman" panose="02020603050405020304" pitchFamily="18" charset="0"/>
                <a:ea typeface="Calibri" panose="020F0502020204030204" pitchFamily="34" charset="0"/>
                <a:cs typeface="Arial" pitchFamily="34" charset="0"/>
              </a:rPr>
              <a:t>These mainly attacks on respiratory system and are very low pathogenic. i.e Hitcher B-I (II), Lesota (II).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5). Asymptomatic: </a:t>
            </a:r>
            <a:r>
              <a:rPr lang="en-US" sz="1800">
                <a:effectLst/>
                <a:latin typeface="Times New Roman" panose="02020603050405020304" pitchFamily="18" charset="0"/>
                <a:ea typeface="Calibri" panose="020F0502020204030204" pitchFamily="34" charset="0"/>
                <a:cs typeface="Arial" pitchFamily="34" charset="0"/>
              </a:rPr>
              <a:t>These mainly attack on digestive system. However, are nonpathogenic. i.e Ulster-2-C (I)</a:t>
            </a:r>
            <a:r>
              <a:rPr lang="en-US" sz="18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QV4 (I)</a:t>
            </a:r>
            <a:r>
              <a:rPr lang="en-US" sz="18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VG/GA (II).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5E90449A-C4C4-490E-AC23-72554F982F37}"/>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9292018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8234C3-7198-F608-B4DF-16387DCE9624}"/>
              </a:ext>
            </a:extLst>
          </p:cNvPr>
          <p:cNvGraphicFramePr>
            <a:graphicFrameLocks noGrp="1"/>
          </p:cNvGraphicFramePr>
          <p:nvPr>
            <p:extLst>
              <p:ext uri="{D42A27DB-BD31-4B8C-83A1-F6EECF244321}">
                <p14:modId xmlns:p14="http://schemas.microsoft.com/office/powerpoint/2010/main" val="1771576967"/>
              </p:ext>
            </p:extLst>
          </p:nvPr>
        </p:nvGraphicFramePr>
        <p:xfrm>
          <a:off x="1384183" y="759969"/>
          <a:ext cx="8187656" cy="1203056"/>
        </p:xfrm>
        <a:graphic>
          <a:graphicData uri="http://schemas.openxmlformats.org/drawingml/2006/table">
            <a:tbl>
              <a:tblPr firstRow="1" firstCol="1" bandRow="1"/>
              <a:tblGrid>
                <a:gridCol w="1436948">
                  <a:extLst>
                    <a:ext uri="{9D8B030D-6E8A-4147-A177-3AD203B41FA5}">
                      <a16:colId xmlns:a16="http://schemas.microsoft.com/office/drawing/2014/main" val="1507208554"/>
                    </a:ext>
                  </a:extLst>
                </a:gridCol>
                <a:gridCol w="2427220">
                  <a:extLst>
                    <a:ext uri="{9D8B030D-6E8A-4147-A177-3AD203B41FA5}">
                      <a16:colId xmlns:a16="http://schemas.microsoft.com/office/drawing/2014/main" val="1377737788"/>
                    </a:ext>
                  </a:extLst>
                </a:gridCol>
                <a:gridCol w="2045440">
                  <a:extLst>
                    <a:ext uri="{9D8B030D-6E8A-4147-A177-3AD203B41FA5}">
                      <a16:colId xmlns:a16="http://schemas.microsoft.com/office/drawing/2014/main" val="2512876192"/>
                    </a:ext>
                  </a:extLst>
                </a:gridCol>
                <a:gridCol w="2278048">
                  <a:extLst>
                    <a:ext uri="{9D8B030D-6E8A-4147-A177-3AD203B41FA5}">
                      <a16:colId xmlns:a16="http://schemas.microsoft.com/office/drawing/2014/main" val="2410409759"/>
                    </a:ext>
                  </a:extLst>
                </a:gridCol>
              </a:tblGrid>
              <a:tr h="370304">
                <a:tc>
                  <a:txBody>
                    <a:bodyPr/>
                    <a:lstStyle/>
                    <a:p>
                      <a:pPr marL="0" marR="0" algn="just">
                        <a:lnSpc>
                          <a:spcPct val="107000"/>
                        </a:lnSpc>
                        <a:spcBef>
                          <a:spcPct val="0"/>
                        </a:spcBef>
                        <a:spcAft>
                          <a:spcPct val="0"/>
                        </a:spcAft>
                      </a:pPr>
                      <a:r>
                        <a:rPr lang="en-US" sz="900" b="1">
                          <a:solidFill>
                            <a:srgbClr val="FFFFFF"/>
                          </a:solidFill>
                          <a:effectLst/>
                          <a:latin typeface="Times New Roman" panose="02020603050405020304" pitchFamily="18" charset="0"/>
                          <a:ea typeface="Calibri" panose="020F0502020204030204" pitchFamily="34" charset="0"/>
                          <a:cs typeface="Arial" pitchFamily="34" charset="0"/>
                        </a:rPr>
                        <a:t>PATHOTYPE</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just">
                        <a:lnSpc>
                          <a:spcPct val="107000"/>
                        </a:lnSpc>
                        <a:spcBef>
                          <a:spcPct val="0"/>
                        </a:spcBef>
                        <a:spcAft>
                          <a:spcPct val="0"/>
                        </a:spcAft>
                      </a:pPr>
                      <a:r>
                        <a:rPr lang="en-US" sz="900" b="1">
                          <a:solidFill>
                            <a:srgbClr val="FFFFFF"/>
                          </a:solidFill>
                          <a:effectLst/>
                          <a:latin typeface="Times New Roman" panose="02020603050405020304" pitchFamily="18" charset="0"/>
                          <a:ea typeface="Calibri" panose="020F0502020204030204" pitchFamily="34" charset="0"/>
                          <a:cs typeface="Arial" pitchFamily="34" charset="0"/>
                        </a:rPr>
                        <a:t>MEAN DEATH TIME OF EMBRYO (HOURS)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just">
                        <a:lnSpc>
                          <a:spcPct val="107000"/>
                        </a:lnSpc>
                        <a:spcBef>
                          <a:spcPct val="0"/>
                        </a:spcBef>
                        <a:spcAft>
                          <a:spcPct val="0"/>
                        </a:spcAft>
                      </a:pPr>
                      <a:r>
                        <a:rPr lang="en-US" sz="900" b="1">
                          <a:solidFill>
                            <a:srgbClr val="FFFFFF"/>
                          </a:solidFill>
                          <a:effectLst/>
                          <a:latin typeface="Times New Roman" panose="02020603050405020304" pitchFamily="18" charset="0"/>
                          <a:ea typeface="Calibri" panose="020F0502020204030204" pitchFamily="34" charset="0"/>
                          <a:cs typeface="Arial" pitchFamily="34" charset="0"/>
                        </a:rPr>
                        <a:t>INTRACEREBRAL PATHOGENICITY INDEX</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marL="0" marR="0" algn="just">
                        <a:lnSpc>
                          <a:spcPct val="107000"/>
                        </a:lnSpc>
                        <a:spcBef>
                          <a:spcPct val="0"/>
                        </a:spcBef>
                        <a:spcAft>
                          <a:spcPct val="0"/>
                        </a:spcAft>
                      </a:pPr>
                      <a:r>
                        <a:rPr lang="en-US" sz="900" b="1">
                          <a:solidFill>
                            <a:srgbClr val="FFFFFF"/>
                          </a:solidFill>
                          <a:effectLst/>
                          <a:latin typeface="Times New Roman" panose="02020603050405020304" pitchFamily="18" charset="0"/>
                          <a:ea typeface="Calibri" panose="020F0502020204030204" pitchFamily="34" charset="0"/>
                          <a:cs typeface="Arial" pitchFamily="34" charset="0"/>
                        </a:rPr>
                        <a:t>INTRAVENOUS PATHOGENICITY INDEX</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796642982"/>
                  </a:ext>
                </a:extLst>
              </a:tr>
              <a:tr h="309613">
                <a:tc>
                  <a:txBody>
                    <a:bodyPr/>
                    <a:lstStyle/>
                    <a:p>
                      <a:pPr marL="0" marR="0" algn="just">
                        <a:lnSpc>
                          <a:spcPct val="107000"/>
                        </a:lnSpc>
                        <a:spcBef>
                          <a:spcPct val="0"/>
                        </a:spcBef>
                        <a:spcAft>
                          <a:spcPct val="0"/>
                        </a:spcAft>
                      </a:pPr>
                      <a:r>
                        <a:rPr lang="en-US" sz="900" b="1">
                          <a:solidFill>
                            <a:srgbClr val="000000"/>
                          </a:solidFill>
                          <a:effectLst/>
                          <a:latin typeface="Times New Roman" panose="02020603050405020304" pitchFamily="18" charset="0"/>
                          <a:ea typeface="Calibri" panose="020F0502020204030204" pitchFamily="34" charset="0"/>
                          <a:cs typeface="Arial" pitchFamily="34" charset="0"/>
                        </a:rPr>
                        <a:t>Velogenic</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&lt;60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1.5—2.0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2.0—3.0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469996436"/>
                  </a:ext>
                </a:extLst>
              </a:tr>
              <a:tr h="272657">
                <a:tc>
                  <a:txBody>
                    <a:bodyPr/>
                    <a:lstStyle/>
                    <a:p>
                      <a:pPr marL="0" marR="0" algn="just">
                        <a:lnSpc>
                          <a:spcPct val="107000"/>
                        </a:lnSpc>
                        <a:spcBef>
                          <a:spcPct val="0"/>
                        </a:spcBef>
                        <a:spcAft>
                          <a:spcPct val="0"/>
                        </a:spcAft>
                      </a:pPr>
                      <a:r>
                        <a:rPr lang="en-US" sz="900" b="1">
                          <a:effectLst/>
                          <a:latin typeface="Times New Roman" panose="02020603050405020304" pitchFamily="18" charset="0"/>
                          <a:ea typeface="Calibri" panose="020F0502020204030204" pitchFamily="34" charset="0"/>
                          <a:cs typeface="Arial" pitchFamily="34" charset="0"/>
                        </a:rPr>
                        <a:t>Mesogenic</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just">
                        <a:lnSpc>
                          <a:spcPct val="107000"/>
                        </a:lnSpc>
                        <a:spcBef>
                          <a:spcPct val="0"/>
                        </a:spcBef>
                        <a:spcAft>
                          <a:spcPct val="0"/>
                        </a:spcAft>
                      </a:pPr>
                      <a:r>
                        <a:rPr lang="en-US" sz="900">
                          <a:effectLst/>
                          <a:latin typeface="Times New Roman" panose="02020603050405020304" pitchFamily="18" charset="0"/>
                          <a:ea typeface="Calibri" panose="020F0502020204030204" pitchFamily="34" charset="0"/>
                          <a:cs typeface="Arial" pitchFamily="34" charset="0"/>
                        </a:rPr>
                        <a:t>60-90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just">
                        <a:lnSpc>
                          <a:spcPct val="107000"/>
                        </a:lnSpc>
                        <a:spcBef>
                          <a:spcPct val="0"/>
                        </a:spcBef>
                        <a:spcAft>
                          <a:spcPct val="0"/>
                        </a:spcAft>
                      </a:pPr>
                      <a:r>
                        <a:rPr lang="en-US" sz="900">
                          <a:effectLst/>
                          <a:latin typeface="Times New Roman" panose="02020603050405020304" pitchFamily="18" charset="0"/>
                          <a:ea typeface="Calibri" panose="020F0502020204030204" pitchFamily="34" charset="0"/>
                          <a:cs typeface="Arial" pitchFamily="34" charset="0"/>
                        </a:rPr>
                        <a:t>1.0—1.5</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just">
                        <a:lnSpc>
                          <a:spcPct val="107000"/>
                        </a:lnSpc>
                        <a:spcBef>
                          <a:spcPct val="0"/>
                        </a:spcBef>
                        <a:spcAft>
                          <a:spcPct val="0"/>
                        </a:spcAft>
                      </a:pPr>
                      <a:r>
                        <a:rPr lang="en-US" sz="900">
                          <a:effectLst/>
                          <a:latin typeface="Times New Roman" panose="02020603050405020304" pitchFamily="18" charset="0"/>
                          <a:ea typeface="Calibri" panose="020F0502020204030204" pitchFamily="34" charset="0"/>
                          <a:cs typeface="Arial" pitchFamily="34" charset="0"/>
                        </a:rPr>
                        <a:t>0.0—1.0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37443648"/>
                  </a:ext>
                </a:extLst>
              </a:tr>
              <a:tr h="250482">
                <a:tc>
                  <a:txBody>
                    <a:bodyPr/>
                    <a:lstStyle/>
                    <a:p>
                      <a:pPr marL="0" marR="0" algn="just">
                        <a:lnSpc>
                          <a:spcPct val="107000"/>
                        </a:lnSpc>
                        <a:spcBef>
                          <a:spcPct val="0"/>
                        </a:spcBef>
                        <a:spcAft>
                          <a:spcPct val="0"/>
                        </a:spcAft>
                      </a:pPr>
                      <a:r>
                        <a:rPr lang="en-US" sz="900" b="1">
                          <a:solidFill>
                            <a:srgbClr val="000000"/>
                          </a:solidFill>
                          <a:effectLst/>
                          <a:latin typeface="Times New Roman" panose="02020603050405020304" pitchFamily="18" charset="0"/>
                          <a:ea typeface="Calibri" panose="020F0502020204030204" pitchFamily="34" charset="0"/>
                          <a:cs typeface="Arial" pitchFamily="34" charset="0"/>
                        </a:rPr>
                        <a:t>Lentogenic</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&gt;90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&lt;0.5</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just">
                        <a:lnSpc>
                          <a:spcPct val="107000"/>
                        </a:lnSpc>
                        <a:spcBef>
                          <a:spcPct val="0"/>
                        </a:spcBef>
                        <a:spcAft>
                          <a:spcPct val="0"/>
                        </a:spcAft>
                      </a:pPr>
                      <a:r>
                        <a:rPr lang="en-US" sz="900">
                          <a:solidFill>
                            <a:srgbClr val="000000"/>
                          </a:solidFill>
                          <a:effectLst/>
                          <a:latin typeface="Times New Roman" panose="02020603050405020304" pitchFamily="18" charset="0"/>
                          <a:ea typeface="Calibri" panose="020F0502020204030204" pitchFamily="34" charset="0"/>
                          <a:cs typeface="Arial" pitchFamily="34" charset="0"/>
                        </a:rPr>
                        <a:t>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651570096"/>
                  </a:ext>
                </a:extLst>
              </a:tr>
            </a:tbl>
          </a:graphicData>
        </a:graphic>
      </p:graphicFrame>
      <p:sp>
        <p:nvSpPr>
          <p:cNvPr id="3" name="TextBox 2">
            <a:extLst>
              <a:ext uri="{FF2B5EF4-FFF2-40B4-BE49-F238E27FC236}">
                <a16:creationId xmlns:a16="http://schemas.microsoft.com/office/drawing/2014/main" id="{435C90E1-EE58-B64D-498F-E54A9FDE538B}"/>
              </a:ext>
            </a:extLst>
          </p:cNvPr>
          <p:cNvSpPr txBox="1"/>
          <p:nvPr/>
        </p:nvSpPr>
        <p:spPr>
          <a:xfrm>
            <a:off x="1283515" y="385892"/>
            <a:ext cx="6169024" cy="3427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600" b="1">
                <a:effectLst/>
                <a:latin typeface="Times New Roman" panose="02020603050405020304" pitchFamily="18" charset="0"/>
                <a:ea typeface="Calibri" panose="020F0502020204030204" pitchFamily="34" charset="0"/>
                <a:cs typeface="Arial" pitchFamily="34" charset="0"/>
              </a:rPr>
              <a:t>Table No.1 Pathogenicity Test used to classify ND Viruses</a:t>
            </a:r>
            <a:endParaRPr lang="en-US" sz="1600" b="1">
              <a:effectLst/>
              <a:latin typeface="Calibri" panose="020F0502020204030204" pitchFamily="34" charset="0"/>
              <a:ea typeface="Calibri" panose="020F0502020204030204" pitchFamily="34" charset="0"/>
              <a:cs typeface="Arial" pitchFamily="34" charset="0"/>
            </a:endParaRPr>
          </a:p>
        </p:txBody>
      </p:sp>
      <p:sp>
        <p:nvSpPr>
          <p:cNvPr id="4" name="TextBox 3">
            <a:extLst>
              <a:ext uri="{FF2B5EF4-FFF2-40B4-BE49-F238E27FC236}">
                <a16:creationId xmlns:a16="http://schemas.microsoft.com/office/drawing/2014/main" id="{1DD9BE6C-FF58-26F4-8A6F-C16C2B4977DE}"/>
              </a:ext>
            </a:extLst>
          </p:cNvPr>
          <p:cNvSpPr txBox="1"/>
          <p:nvPr/>
        </p:nvSpPr>
        <p:spPr>
          <a:xfrm>
            <a:off x="855677" y="2147582"/>
            <a:ext cx="9102055" cy="36531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Symptoms of the Disease</a:t>
            </a:r>
            <a:endParaRPr lang="en-US" sz="2400" b="1"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1). </a:t>
            </a:r>
            <a:r>
              <a:rPr lang="en-US" sz="1800" b="1">
                <a:effectLst/>
                <a:latin typeface="Times New Roman" panose="02020603050405020304" pitchFamily="18" charset="0"/>
                <a:ea typeface="Calibri" panose="020F0502020204030204" pitchFamily="34" charset="0"/>
                <a:cs typeface="Arial" pitchFamily="34" charset="0"/>
              </a:rPr>
              <a:t>With Viscerotropic Strains: </a:t>
            </a:r>
            <a:r>
              <a:rPr lang="en-US" sz="1800">
                <a:effectLst/>
                <a:latin typeface="Times New Roman" panose="02020603050405020304" pitchFamily="18" charset="0"/>
                <a:ea typeface="Calibri" panose="020F0502020204030204" pitchFamily="34" charset="0"/>
                <a:cs typeface="Arial" pitchFamily="34" charset="0"/>
              </a:rPr>
              <a:t>depression, Conjunctivitis, Facial Swelling, Clear Mucus drop down from mouth, Gasping, Green Watery Feces, Comb wattles and Face becomes Cyanotic.</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Mortality maybe 100% usually in Non vaccinated birds.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2). </a:t>
            </a:r>
            <a:r>
              <a:rPr lang="en-US" sz="1800" b="1">
                <a:effectLst/>
                <a:latin typeface="Times New Roman" panose="02020603050405020304" pitchFamily="18" charset="0"/>
                <a:ea typeface="Calibri" panose="020F0502020204030204" pitchFamily="34" charset="0"/>
                <a:cs typeface="Arial" pitchFamily="34" charset="0"/>
              </a:rPr>
              <a:t>With Neurotropic Strains:</a:t>
            </a:r>
            <a:r>
              <a:rPr lang="en-US" sz="1800">
                <a:effectLst/>
                <a:latin typeface="Times New Roman" panose="02020603050405020304" pitchFamily="18" charset="0"/>
                <a:ea typeface="Calibri" panose="020F0502020204030204" pitchFamily="34" charset="0"/>
                <a:cs typeface="Arial" pitchFamily="34" charset="0"/>
              </a:rPr>
              <a:t>  Head or Muscular Tremors, Torticollis, Paralysis of the Wing or Legs. Typically, with nervous signs birds are alert and die because of their inability to get the feed. These kind of signs are often seen few days after infection. Mortality may reach up to 50%.</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3). With Mesogenic Strains: </a:t>
            </a:r>
            <a:r>
              <a:rPr lang="en-US" sz="1800">
                <a:effectLst/>
                <a:latin typeface="Times New Roman" panose="02020603050405020304" pitchFamily="18" charset="0"/>
                <a:ea typeface="Calibri" panose="020F0502020204030204" pitchFamily="34" charset="0"/>
                <a:cs typeface="Arial" pitchFamily="34" charset="0"/>
              </a:rPr>
              <a:t>Neurological Signs like Tremors of the Head and the Muscle Torticollis and paralysis of the wing or leg is seen. There is no or very low mortality.</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4</a:t>
            </a:r>
            <a:r>
              <a:rPr lang="en-US" sz="1800" b="1">
                <a:effectLst/>
                <a:latin typeface="Times New Roman" panose="02020603050405020304" pitchFamily="18" charset="0"/>
                <a:ea typeface="Calibri" panose="020F0502020204030204" pitchFamily="34" charset="0"/>
                <a:cs typeface="Arial" pitchFamily="34" charset="0"/>
              </a:rPr>
              <a:t>).   Lentogenic strains:</a:t>
            </a:r>
            <a:r>
              <a:rPr lang="en-US" sz="1800">
                <a:effectLst/>
                <a:latin typeface="Times New Roman" panose="02020603050405020304" pitchFamily="18" charset="0"/>
                <a:ea typeface="Calibri" panose="020F0502020204030204" pitchFamily="34" charset="0"/>
                <a:cs typeface="Arial" pitchFamily="34" charset="0"/>
              </a:rPr>
              <a:t>  Slight respiratory signs are observed like gasping.  </a:t>
            </a:r>
            <a:endParaRPr lang="en-US" sz="1600">
              <a:effectLst/>
              <a:latin typeface="Calibri" panose="020F0502020204030204" pitchFamily="34" charset="0"/>
              <a:ea typeface="Calibri" panose="020F0502020204030204" pitchFamily="34" charset="0"/>
              <a:cs typeface="Arial" pitchFamily="34" charset="0"/>
            </a:endParaRPr>
          </a:p>
        </p:txBody>
      </p:sp>
      <p:sp>
        <p:nvSpPr>
          <p:cNvPr id="5" name="TextBox 4">
            <a:extLst>
              <a:ext uri="{FF2B5EF4-FFF2-40B4-BE49-F238E27FC236}">
                <a16:creationId xmlns:a16="http://schemas.microsoft.com/office/drawing/2014/main" id="{0FC3A8E0-434C-1361-1E8F-A3FE7217043E}"/>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1443931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35506-19F2-6FC5-F031-572B12445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50" y="629349"/>
            <a:ext cx="2395220" cy="1790700"/>
          </a:xfrm>
          <a:prstGeom prst="rect">
            <a:avLst/>
          </a:prstGeom>
        </p:spPr>
      </p:pic>
      <p:pic>
        <p:nvPicPr>
          <p:cNvPr id="4" name="Picture 3">
            <a:extLst>
              <a:ext uri="{FF2B5EF4-FFF2-40B4-BE49-F238E27FC236}">
                <a16:creationId xmlns:a16="http://schemas.microsoft.com/office/drawing/2014/main" id="{2EE21C13-FB3F-E608-487B-D32103B91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292" y="701529"/>
            <a:ext cx="1266190" cy="1809750"/>
          </a:xfrm>
          <a:prstGeom prst="rect">
            <a:avLst/>
          </a:prstGeom>
        </p:spPr>
      </p:pic>
      <p:pic>
        <p:nvPicPr>
          <p:cNvPr id="5" name="Picture 4">
            <a:extLst>
              <a:ext uri="{FF2B5EF4-FFF2-40B4-BE49-F238E27FC236}">
                <a16:creationId xmlns:a16="http://schemas.microsoft.com/office/drawing/2014/main" id="{4CEBD34E-4C6E-DE73-4CA4-F6D5F97CE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166" y="714229"/>
            <a:ext cx="2180590" cy="1797050"/>
          </a:xfrm>
          <a:prstGeom prst="rect">
            <a:avLst/>
          </a:prstGeom>
        </p:spPr>
      </p:pic>
      <p:pic>
        <p:nvPicPr>
          <p:cNvPr id="6" name="Picture 5">
            <a:extLst>
              <a:ext uri="{FF2B5EF4-FFF2-40B4-BE49-F238E27FC236}">
                <a16:creationId xmlns:a16="http://schemas.microsoft.com/office/drawing/2014/main" id="{E91E1890-75AD-BA5B-7A51-B164E9ED2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4450" y="2937469"/>
            <a:ext cx="1733550" cy="1760855"/>
          </a:xfrm>
          <a:prstGeom prst="rect">
            <a:avLst/>
          </a:prstGeom>
        </p:spPr>
      </p:pic>
      <p:pic>
        <p:nvPicPr>
          <p:cNvPr id="7" name="Picture 6">
            <a:extLst>
              <a:ext uri="{FF2B5EF4-FFF2-40B4-BE49-F238E27FC236}">
                <a16:creationId xmlns:a16="http://schemas.microsoft.com/office/drawing/2014/main" id="{201CD0C3-2ED8-82E4-2122-FBBD6E67CC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1450" y="2946359"/>
            <a:ext cx="2114550" cy="1751965"/>
          </a:xfrm>
          <a:prstGeom prst="rect">
            <a:avLst/>
          </a:prstGeom>
        </p:spPr>
      </p:pic>
      <p:pic>
        <p:nvPicPr>
          <p:cNvPr id="8" name="Picture 7">
            <a:extLst>
              <a:ext uri="{FF2B5EF4-FFF2-40B4-BE49-F238E27FC236}">
                <a16:creationId xmlns:a16="http://schemas.microsoft.com/office/drawing/2014/main" id="{B3FE2E99-5C40-D037-CBA2-8836FCE7DF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450" y="2980014"/>
            <a:ext cx="1990725" cy="1718310"/>
          </a:xfrm>
          <a:prstGeom prst="rect">
            <a:avLst/>
          </a:prstGeom>
        </p:spPr>
      </p:pic>
      <p:sp>
        <p:nvSpPr>
          <p:cNvPr id="9" name="TextBox 8">
            <a:extLst>
              <a:ext uri="{FF2B5EF4-FFF2-40B4-BE49-F238E27FC236}">
                <a16:creationId xmlns:a16="http://schemas.microsoft.com/office/drawing/2014/main" id="{3DC20DC2-223E-B94E-78B8-6F5CD7E5DC27}"/>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2566163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1506E8-0009-6F7C-E13C-596D1B64330C}"/>
              </a:ext>
            </a:extLst>
          </p:cNvPr>
          <p:cNvSpPr txBox="1"/>
          <p:nvPr/>
        </p:nvSpPr>
        <p:spPr>
          <a:xfrm>
            <a:off x="872455" y="545284"/>
            <a:ext cx="8665828" cy="169892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a:effectLst/>
                <a:latin typeface="Times New Roman" panose="02020603050405020304" pitchFamily="18" charset="0"/>
                <a:ea typeface="Calibri" panose="020F0502020204030204" pitchFamily="34" charset="0"/>
                <a:cs typeface="Arial" pitchFamily="34" charset="0"/>
              </a:rPr>
              <a:t>Postmortem Lesions</a:t>
            </a:r>
            <a:endParaRPr lang="en-US" sz="32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1). Hemorrhagic are seen in Brain, proventriculus, lower eyelid Cecal Tonsils, Thymus, spleen, Trachea, Lungs and ulcerative lesions in intestine.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2). Egg York Peritonitis, degeneration of ova and oviduct, regression of ovary. </a:t>
            </a:r>
            <a:endParaRPr lang="en-US" sz="1600">
              <a:effectLst/>
              <a:latin typeface="Calibri" panose="020F0502020204030204" pitchFamily="34" charset="0"/>
              <a:ea typeface="Calibri" panose="020F0502020204030204" pitchFamily="34" charset="0"/>
              <a:cs typeface="Arial" pitchFamily="34" charset="0"/>
            </a:endParaRPr>
          </a:p>
        </p:txBody>
      </p:sp>
      <p:pic>
        <p:nvPicPr>
          <p:cNvPr id="3" name="Picture 2">
            <a:extLst>
              <a:ext uri="{FF2B5EF4-FFF2-40B4-BE49-F238E27FC236}">
                <a16:creationId xmlns:a16="http://schemas.microsoft.com/office/drawing/2014/main" id="{1212593A-BDCA-3D5A-A413-55C21021B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30" y="2374795"/>
            <a:ext cx="1943100" cy="1757045"/>
          </a:xfrm>
          <a:prstGeom prst="rect">
            <a:avLst/>
          </a:prstGeom>
        </p:spPr>
      </p:pic>
      <p:pic>
        <p:nvPicPr>
          <p:cNvPr id="4" name="Picture 3">
            <a:extLst>
              <a:ext uri="{FF2B5EF4-FFF2-40B4-BE49-F238E27FC236}">
                <a16:creationId xmlns:a16="http://schemas.microsoft.com/office/drawing/2014/main" id="{CE734CD9-61C2-28C7-EA64-C5D369880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830" y="2374795"/>
            <a:ext cx="1752600" cy="1765793"/>
          </a:xfrm>
          <a:prstGeom prst="rect">
            <a:avLst/>
          </a:prstGeom>
        </p:spPr>
      </p:pic>
      <p:pic>
        <p:nvPicPr>
          <p:cNvPr id="5" name="Picture 4">
            <a:extLst>
              <a:ext uri="{FF2B5EF4-FFF2-40B4-BE49-F238E27FC236}">
                <a16:creationId xmlns:a16="http://schemas.microsoft.com/office/drawing/2014/main" id="{67A0FFD2-2834-A9E5-107C-40CA22CB04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430" y="2374795"/>
            <a:ext cx="2143125" cy="1757045"/>
          </a:xfrm>
          <a:prstGeom prst="rect">
            <a:avLst/>
          </a:prstGeom>
        </p:spPr>
      </p:pic>
      <p:pic>
        <p:nvPicPr>
          <p:cNvPr id="6" name="Picture 5">
            <a:extLst>
              <a:ext uri="{FF2B5EF4-FFF2-40B4-BE49-F238E27FC236}">
                <a16:creationId xmlns:a16="http://schemas.microsoft.com/office/drawing/2014/main" id="{C5ECA743-1BFA-17AC-CA20-90EB00CF3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555" y="2374795"/>
            <a:ext cx="1924050" cy="1757045"/>
          </a:xfrm>
          <a:prstGeom prst="rect">
            <a:avLst/>
          </a:prstGeom>
        </p:spPr>
      </p:pic>
      <p:pic>
        <p:nvPicPr>
          <p:cNvPr id="7" name="Picture 6">
            <a:extLst>
              <a:ext uri="{FF2B5EF4-FFF2-40B4-BE49-F238E27FC236}">
                <a16:creationId xmlns:a16="http://schemas.microsoft.com/office/drawing/2014/main" id="{D1B867FA-31F8-3253-AC60-40ACD9DDD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730" y="4140588"/>
            <a:ext cx="1762125" cy="2157095"/>
          </a:xfrm>
          <a:prstGeom prst="rect">
            <a:avLst/>
          </a:prstGeom>
        </p:spPr>
      </p:pic>
      <p:pic>
        <p:nvPicPr>
          <p:cNvPr id="8" name="Picture 7">
            <a:extLst>
              <a:ext uri="{FF2B5EF4-FFF2-40B4-BE49-F238E27FC236}">
                <a16:creationId xmlns:a16="http://schemas.microsoft.com/office/drawing/2014/main" id="{FB9BB17E-0BEC-C71C-8994-3C2320908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3251" y="4131840"/>
            <a:ext cx="2132965" cy="2152015"/>
          </a:xfrm>
          <a:prstGeom prst="rect">
            <a:avLst/>
          </a:prstGeom>
        </p:spPr>
      </p:pic>
      <p:pic>
        <p:nvPicPr>
          <p:cNvPr id="10" name="Picture 9">
            <a:extLst>
              <a:ext uri="{FF2B5EF4-FFF2-40B4-BE49-F238E27FC236}">
                <a16:creationId xmlns:a16="http://schemas.microsoft.com/office/drawing/2014/main" id="{2A435FC8-D08B-7304-37DE-AAECB979F8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1612" y="4070103"/>
            <a:ext cx="1916113" cy="2227580"/>
          </a:xfrm>
          <a:prstGeom prst="rect">
            <a:avLst/>
          </a:prstGeom>
        </p:spPr>
      </p:pic>
      <p:pic>
        <p:nvPicPr>
          <p:cNvPr id="11" name="Picture 10">
            <a:extLst>
              <a:ext uri="{FF2B5EF4-FFF2-40B4-BE49-F238E27FC236}">
                <a16:creationId xmlns:a16="http://schemas.microsoft.com/office/drawing/2014/main" id="{7B3EC895-C6F4-B9BA-A9C2-8FE204EF5C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7725" y="4114235"/>
            <a:ext cx="1960880" cy="2209800"/>
          </a:xfrm>
          <a:prstGeom prst="rect">
            <a:avLst/>
          </a:prstGeom>
        </p:spPr>
      </p:pic>
      <p:sp>
        <p:nvSpPr>
          <p:cNvPr id="12" name="TextBox 11">
            <a:extLst>
              <a:ext uri="{FF2B5EF4-FFF2-40B4-BE49-F238E27FC236}">
                <a16:creationId xmlns:a16="http://schemas.microsoft.com/office/drawing/2014/main" id="{E4389C50-66A1-0A43-7EEE-6BB80FEA3271}"/>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2005972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B8518D-7152-6812-30D5-42D2C11F84B2}"/>
              </a:ext>
            </a:extLst>
          </p:cNvPr>
          <p:cNvSpPr txBox="1"/>
          <p:nvPr/>
        </p:nvSpPr>
        <p:spPr>
          <a:xfrm>
            <a:off x="1006678" y="294718"/>
            <a:ext cx="8732939" cy="58105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2800" b="1" u="sng">
                <a:effectLst/>
                <a:latin typeface="Times New Roman" panose="02020603050405020304" pitchFamily="18" charset="0"/>
                <a:ea typeface="Calibri" panose="020F0502020204030204" pitchFamily="34" charset="0"/>
                <a:cs typeface="Arial" pitchFamily="34" charset="0"/>
              </a:rPr>
              <a:t>History: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First documented outbreak of ND occurred in 1926, in Newcastle (England) and Jawa (Indonesia).</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Economic Significance: </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1). Can cause 100% mortality in Non-vaccinated birds in commercial poultry and also causes enormous damage to backyard poultry.</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2). At commercial level a lot of money is expended for its prevention and Control Programs.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Public Health Significance:</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Causes self-limiting conjunctivitis in human also can cause flu like conditions.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Morphology: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APMV is an RNA virus. These are round in shape with diameter of 100-500nm or maybe pleomorphic. Its jenome is compose of six structural proteins.</a:t>
            </a:r>
          </a:p>
          <a:p>
            <a:pPr marL="0" marR="0" algn="just">
              <a:lnSpc>
                <a:spcPct val="107000"/>
              </a:lnSpc>
              <a:spcBef>
                <a:spcPct val="0"/>
              </a:spcBef>
              <a:spcAft>
                <a:spcPts val="800"/>
              </a:spcAft>
            </a:pPr>
            <a:r>
              <a:rPr lang="en-US" sz="1600">
                <a:effectLst/>
                <a:latin typeface="Times New Roman" panose="02020603050405020304" pitchFamily="18" charset="0"/>
                <a:ea typeface="Calibri" panose="020F0502020204030204" pitchFamily="34" charset="0"/>
              </a:rPr>
              <a:t>1). Nucleocapsid Proteins (NP)   2). Phaspho proteins (P)   3). Matrix (M)    4). Fusion (F)                    5). Hemagglutinin - Neuraminidase (HN)    6). RNA dependent RNA Polymerase (RNAP)/L           Editing of Phaspho Proteins produce another protein called as V-protein that has anti interferon Activity</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033A9E22-07EE-0CB1-244F-6B211AA7ACB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0396825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EE5A4F-2FB6-104B-B291-FF44046AF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420" y="167781"/>
            <a:ext cx="5159229" cy="3624044"/>
          </a:xfrm>
          <a:prstGeom prst="rect">
            <a:avLst/>
          </a:prstGeom>
        </p:spPr>
      </p:pic>
      <p:sp>
        <p:nvSpPr>
          <p:cNvPr id="3" name="TextBox 2">
            <a:extLst>
              <a:ext uri="{FF2B5EF4-FFF2-40B4-BE49-F238E27FC236}">
                <a16:creationId xmlns:a16="http://schemas.microsoft.com/office/drawing/2014/main" id="{5168BEDB-24C6-E981-0A0B-BD8526467B8F}"/>
              </a:ext>
            </a:extLst>
          </p:cNvPr>
          <p:cNvSpPr txBox="1"/>
          <p:nvPr/>
        </p:nvSpPr>
        <p:spPr>
          <a:xfrm>
            <a:off x="654341" y="3791825"/>
            <a:ext cx="9311780" cy="21236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b="1">
                <a:effectLst/>
                <a:latin typeface="Times New Roman" panose="02020603050405020304" pitchFamily="18" charset="0"/>
                <a:ea typeface="Calibri" panose="020F0502020204030204" pitchFamily="34" charset="0"/>
              </a:rPr>
              <a:t>Pathogenicity: </a:t>
            </a:r>
            <a:r>
              <a:rPr lang="en-US" sz="1800">
                <a:effectLst/>
                <a:latin typeface="Times New Roman" panose="02020603050405020304" pitchFamily="18" charset="0"/>
                <a:ea typeface="Calibri" panose="020F0502020204030204" pitchFamily="34" charset="0"/>
              </a:rPr>
              <a:t>The virulence of NDV is a complex trait that is determine by multiple genetic factors. Like virus strains, all viral proteins specially F-protein. When the virus enter the body of the chickens cleavage of F-protein at cleavage site FO is the first step for the replication and activation process. It is seen that cleavage site of F-protein molecules plays extremely important rule in the virulence of the Virus. If their present monobasic Amino acid motif at the cleavage site it easily be cleaved by trypsin which is abundantly present in respiratory and digestive tract. In this case cleavage of F-protein occurs extra celullarly, this occurs with less pathogenic strains. </a:t>
            </a:r>
            <a:endParaRPr lang="en-US"/>
          </a:p>
        </p:txBody>
      </p:sp>
      <p:sp>
        <p:nvSpPr>
          <p:cNvPr id="4" name="TextBox 3">
            <a:extLst>
              <a:ext uri="{FF2B5EF4-FFF2-40B4-BE49-F238E27FC236}">
                <a16:creationId xmlns:a16="http://schemas.microsoft.com/office/drawing/2014/main" id="{AE2610B8-F898-7A95-1FA0-396F72651D60}"/>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97083112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Unix 6.2.0.1013"/>
  <p:tag name="AS_RELEASE_DATE" val="2023.01.14"/>
  <p:tag name="AS_TITLE" val="Aspose.Slides for .NET5"/>
  <p:tag name="AS_VERSION" val="2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Trebuchet MS" panose="020B0603020202020204"/>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Trebuchet MS" panose="020B0603020202020204"/>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Application>Microsoft Office PowerPoint</Application>
  <PresentationFormat>Widescreen</PresentationFormat>
  <Paragraphs>131</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abid ali</cp:lastModifiedBy>
  <cp:revision>2</cp:revision>
  <cp:lastPrinted>2024-01-03T12:32:45Z</cp:lastPrinted>
  <dcterms:created xsi:type="dcterms:W3CDTF">2024-01-03T12:32:45Z</dcterms:created>
  <dcterms:modified xsi:type="dcterms:W3CDTF">2024-02-24T04:11:10Z</dcterms:modified>
</cp:coreProperties>
</file>