
<file path=[Content_Types].xml><?xml version="1.0" encoding="utf-8"?>
<Types xmlns="http://schemas.openxmlformats.org/package/2006/content-types">
  <Default Extension="jpeg" ContentType="image/jpeg"/>
  <Default Extension="JPG" ContentType="image/.jp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9" r:id="rId4"/>
    <p:sldId id="262" r:id="rId5"/>
    <p:sldId id="265" r:id="rId6"/>
    <p:sldId id="268" r:id="rId7"/>
    <p:sldId id="271" r:id="rId8"/>
    <p:sldId id="274" r:id="rId9"/>
    <p:sldId id="277" r:id="rId10"/>
    <p:sldId id="280" r:id="rId11"/>
    <p:sldId id="283" r:id="rId12"/>
    <p:sldId id="286" r:id="rId13"/>
    <p:sldId id="289" r:id="rId14"/>
    <p:sldId id="292" r:id="rId15"/>
    <p:sldId id="295" r:id="rId16"/>
    <p:sldId id="298" r:id="rId17"/>
    <p:sldId id="301" r:id="rId18"/>
    <p:sldId id="304" r:id="rId19"/>
    <p:sldId id="307" r:id="rId20"/>
    <p:sldId id="310" r:id="rId21"/>
    <p:sldId id="313" r:id="rId22"/>
    <p:sldId id="316" r:id="rId23"/>
    <p:sldId id="319" r:id="rId24"/>
    <p:sldId id="322" r:id="rId25"/>
    <p:sldId id="325" r:id="rId26"/>
    <p:sldId id="328" r:id="rId27"/>
    <p:sldId id="331" r:id="rId28"/>
    <p:sldId id="334" r:id="rId29"/>
    <p:sldId id="337" r:id="rId30"/>
    <p:sldId id="340" r:id="rId31"/>
  </p:sldIdLst>
  <p:sldSz cx="12192000" cy="6858000"/>
  <p:notesSz cx="6858000" cy="91440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000"/>
    <p:restoredTop sz="0"/>
  </p:normalViewPr>
  <p:slideViewPr>
    <p:cSldViewPr>
      <p:cViewPr>
        <p:scale>
          <a:sx n="73" d="100"/>
          <a:sy n="73" d="100"/>
        </p:scale>
        <p:origin x="0" y="0"/>
      </p:cViewPr>
      <p:guideLst/>
    </p:cSldViewPr>
  </p:slideViewPr>
  <p:notesViewPr>
    <p:cSldViewPr>
      <p:cViewPr>
        <p:scale>
          <a:sx n="1" d="100"/>
          <a:sy n="1"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5" Type="http://schemas.openxmlformats.org/officeDocument/2006/relationships/tags" Target="tags/tag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Click to edit Master title style</a:t>
            </a:r>
            <a:endParaRPr lang="en-US"/>
          </a:p>
        </p:txBody>
      </p:sp>
      <p:sp>
        <p:nvSpPr>
          <p:cNvPr id="3" name="Subtitle 2"/>
          <p:cNvSpPr>
            <a:spLocks noGrp="1"/>
          </p:cNvSpPr>
          <p:nvPr>
            <p:ph type="subTitle" idx="1"/>
          </p:nvPr>
        </p:nvSpPr>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2"/>
          </p:nvPr>
        </p:nvSpPr>
        <p:spPr/>
        <p:txBody>
          <a:bodyPr/>
          <a:lstStyle/>
          <a:p>
            <a:fld id="{38EB1082-55FF-46F2-A457-3FB47C2D06D7}" type="datetimeFigureOut">
              <a:rPr lang="en-US" smtClean="0"/>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p:txBody>
          <a:bodyPr/>
          <a:lstStyle/>
          <a:p>
            <a:fld id="{6A765EB0-A099-4C53-8034-AB419CCE250F}" type="datetimeFigureOut">
              <a:rPr lang="en-US" smtClean="0"/>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p:txBody>
          <a:bodyPr/>
          <a:lstStyle/>
          <a:p>
            <a:fld id="{1D7CBE52-CF4F-427B-B8D0-9E70961934C6}" type="datetimeFigureOut">
              <a:rPr lang="en-US" smtClean="0"/>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E8F48C38-6EE6-448F-A5CA-6653AA3AA8B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8F48C38-6EE6-448F-A5CA-6653AA3AA8B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E8F48C38-6EE6-448F-A5CA-6653AA3AA8B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E8F48C38-6EE6-448F-A5CA-6653AA3AA8B2}"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190C60-8224-46C9-B18E-862212A54620}" type="slidenum">
              <a:rPr lang="en-US" smtClean="0"/>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E8F48C38-6EE6-448F-A5CA-6653AA3AA8B2}"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190C60-8224-46C9-B18E-862212A54620}" type="slidenum">
              <a:rPr lang="en-US" smtClean="0"/>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E8F48C38-6EE6-448F-A5CA-6653AA3AA8B2}"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190C60-8224-46C9-B18E-862212A54620}" type="slidenum">
              <a:rPr lang="en-US" smtClean="0"/>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F48C38-6EE6-448F-A5CA-6653AA3AA8B2}"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190C60-8224-46C9-B18E-862212A54620}" type="slidenum">
              <a:rPr lang="en-US" smtClean="0"/>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E8F48C38-6EE6-448F-A5CA-6653AA3AA8B2}"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190C60-8224-46C9-B18E-862212A54620}" type="slidenum">
              <a:rPr lang="en-US" smtClean="0"/>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p:txBody>
          <a:bodyPr/>
          <a:lstStyle/>
          <a:p>
            <a:fld id="{2434D441-E5E5-4B62-86C4-5DEE7A4BAE8D}" type="datetimeFigureOut">
              <a:rPr lang="en-US" smtClean="0"/>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E8F48C38-6EE6-448F-A5CA-6653AA3AA8B2}"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190C60-8224-46C9-B18E-862212A54620}" type="slidenum">
              <a:rPr lang="en-US" smtClean="0"/>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E8F48C38-6EE6-448F-A5CA-6653AA3AA8B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endParaRPr lang="en-US"/>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E8F48C38-6EE6-448F-A5CA-6653AA3AA8B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sz="8000" baseline="0">
                <a:ln w="3175" cmpd="sng">
                  <a:noFill/>
                </a:ln>
                <a:solidFill>
                  <a:schemeClr val="accent1">
                    <a:lumMod val="60000"/>
                    <a:lumOff val="40000"/>
                  </a:schemeClr>
                </a:solidFill>
                <a:effectLst/>
                <a:latin typeface="Arial" panose="020B0604020202020204"/>
              </a:rPr>
              <a:t>“</a:t>
            </a:r>
            <a:endParaRPr lang="en-US" sz="8000" baseline="0">
              <a:ln w="3175" cmpd="sng">
                <a:noFill/>
              </a:ln>
              <a:solidFill>
                <a:schemeClr val="accent1">
                  <a:lumMod val="60000"/>
                  <a:lumOff val="40000"/>
                </a:schemeClr>
              </a:solidFill>
              <a:effectLst/>
              <a:latin typeface="Arial" panose="020B0604020202020204"/>
            </a:endParaRP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sz="8000" baseline="0">
                <a:ln w="3175" cmpd="sng">
                  <a:noFill/>
                </a:ln>
                <a:solidFill>
                  <a:schemeClr val="accent1">
                    <a:lumMod val="60000"/>
                    <a:lumOff val="40000"/>
                  </a:schemeClr>
                </a:solidFill>
                <a:latin typeface="Arial" panose="020B0604020202020204"/>
              </a:rPr>
              <a:t>”</a:t>
            </a:r>
            <a:endParaRPr lang="en-US">
              <a:solidFill>
                <a:schemeClr val="accent1">
                  <a:lumMod val="60000"/>
                  <a:lumOff val="40000"/>
                </a:schemeClr>
              </a:solidFill>
              <a:latin typeface="Arial" panose="020B0604020202020204"/>
            </a:endParaRPr>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E8F48C38-6EE6-448F-A5CA-6653AA3AA8B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fld>
            <a:endParaRPr lang="en-US"/>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endParaRPr lang="en-US"/>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E8F48C38-6EE6-448F-A5CA-6653AA3AA8B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sz="8000" baseline="0">
                <a:ln w="3175" cmpd="sng">
                  <a:noFill/>
                </a:ln>
                <a:solidFill>
                  <a:schemeClr val="accent1">
                    <a:lumMod val="60000"/>
                    <a:lumOff val="40000"/>
                  </a:schemeClr>
                </a:solidFill>
                <a:effectLst/>
                <a:latin typeface="Arial" panose="020B0604020202020204"/>
              </a:rPr>
              <a:t>“</a:t>
            </a:r>
            <a:endParaRPr lang="en-US" sz="8000" baseline="0">
              <a:ln w="3175" cmpd="sng">
                <a:noFill/>
              </a:ln>
              <a:solidFill>
                <a:schemeClr val="accent1">
                  <a:lumMod val="60000"/>
                  <a:lumOff val="40000"/>
                </a:schemeClr>
              </a:solidFill>
              <a:effectLst/>
              <a:latin typeface="Arial" panose="020B0604020202020204"/>
            </a:endParaRP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sz="8000" baseline="0">
                <a:ln w="3175" cmpd="sng">
                  <a:noFill/>
                </a:ln>
                <a:solidFill>
                  <a:schemeClr val="accent1">
                    <a:lumMod val="60000"/>
                    <a:lumOff val="40000"/>
                  </a:schemeClr>
                </a:solidFill>
                <a:effectLst/>
                <a:latin typeface="Arial" panose="020B0604020202020204"/>
              </a:rPr>
              <a:t>”</a:t>
            </a:r>
            <a:endParaRPr lang="en-US" sz="8000" baseline="0">
              <a:ln w="3175" cmpd="sng">
                <a:noFill/>
              </a:ln>
              <a:solidFill>
                <a:schemeClr val="accent1">
                  <a:lumMod val="60000"/>
                  <a:lumOff val="40000"/>
                </a:schemeClr>
              </a:solidFill>
              <a:effectLst/>
              <a:latin typeface="Arial" panose="020B0604020202020204"/>
            </a:endParaRPr>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endParaRPr lang="en-US"/>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E8F48C38-6EE6-448F-A5CA-6653AA3AA8B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fld>
            <a:endParaRPr lang="en-US"/>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8F48C38-6EE6-448F-A5CA-6653AA3AA8B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fld>
            <a:endParaRPr lang="en-US"/>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8F48C38-6EE6-448F-A5CA-6653AA3AA8B2}"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smtClean="0"/>
              <a:t>Click to edit Master text styles</a:t>
            </a:r>
            <a:endParaRPr lang="en-US" smtClean="0"/>
          </a:p>
        </p:txBody>
      </p:sp>
      <p:sp>
        <p:nvSpPr>
          <p:cNvPr id="4" name="Date Placeholder 3"/>
          <p:cNvSpPr>
            <a:spLocks noGrp="1"/>
          </p:cNvSpPr>
          <p:nvPr>
            <p:ph type="dt" sz="half" idx="2"/>
          </p:nvPr>
        </p:nvSpPr>
        <p:spPr/>
        <p:txBody>
          <a:bodyPr/>
          <a:lstStyle/>
          <a:p>
            <a:fld id="{A85A9EE1-2A58-40B7-8E8C-7A16D6B373DB}" type="datetimeFigureOut">
              <a:rPr lang="en-US" smtClean="0"/>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3"/>
          </p:nvPr>
        </p:nvSpPr>
        <p:spPr/>
        <p:txBody>
          <a:bodyPr/>
          <a:lstStyle/>
          <a:p>
            <a:fld id="{97ECD978-4EE1-4D76-8270-8D120EE48CB7}" type="datetimeFigureOut">
              <a:rPr lang="en-US" smtClean="0"/>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smtClean="0"/>
              <a:t>Click to edit Master text styles</a:t>
            </a:r>
            <a:endParaRPr lang="en-US" smtClean="0"/>
          </a:p>
        </p:txBody>
      </p:sp>
      <p:sp>
        <p:nvSpPr>
          <p:cNvPr id="4" name="Content Placeholder 3"/>
          <p:cNvSpPr>
            <a:spLocks noGrp="1"/>
          </p:cNvSpPr>
          <p:nvPr>
            <p:ph sz="half" idx="2"/>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smtClean="0"/>
              <a:t>Click to edit Master text styles</a:t>
            </a:r>
            <a:endParaRPr lang="en-US" smtClean="0"/>
          </a:p>
        </p:txBody>
      </p:sp>
      <p:sp>
        <p:nvSpPr>
          <p:cNvPr id="6" name="Content Placeholder 5"/>
          <p:cNvSpPr>
            <a:spLocks noGrp="1"/>
          </p:cNvSpPr>
          <p:nvPr>
            <p:ph sz="quarter" idx="4"/>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5"/>
          </p:nvPr>
        </p:nvSpPr>
        <p:spPr/>
        <p:txBody>
          <a:bodyPr/>
          <a:lstStyle/>
          <a:p>
            <a:fld id="{1704B996-18F9-4E8F-B884-AFF5FBFBB7FA}" type="datetimeFigureOut">
              <a:rPr lang="en-US" smtClean="0"/>
            </a:fld>
            <a:endParaRPr lang="en-US"/>
          </a:p>
        </p:txBody>
      </p:sp>
      <p:sp>
        <p:nvSpPr>
          <p:cNvPr id="8" name="Footer Placeholder 7"/>
          <p:cNvSpPr>
            <a:spLocks noGrp="1"/>
          </p:cNvSpPr>
          <p:nvPr>
            <p:ph type="ftr" sz="quarter" idx="6"/>
          </p:nvPr>
        </p:nvSpPr>
        <p:spPr/>
        <p:txBody>
          <a:bodyPr/>
          <a:lstStyle/>
          <a:p>
            <a:endParaRPr lang="en-US"/>
          </a:p>
        </p:txBody>
      </p:sp>
      <p:sp>
        <p:nvSpPr>
          <p:cNvPr id="9" name="Slide Number Placeholder 8"/>
          <p:cNvSpPr>
            <a:spLocks noGrp="1"/>
          </p:cNvSpPr>
          <p:nvPr>
            <p:ph type="sldNum" sz="quarter" idx="7"/>
          </p:nvPr>
        </p:nvSpPr>
        <p:spPr/>
        <p:txBody>
          <a:bodyPr/>
          <a:lstStyle/>
          <a:p>
            <a:fld id="{93AE1883-0942-4AA3-9DB2-9C7C3A0314B1}" type="slidenum">
              <a:rPr lang="en-US" smtClean="0"/>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
          </p:nvPr>
        </p:nvSpPr>
        <p:spPr/>
        <p:txBody>
          <a:bodyPr/>
          <a:lstStyle/>
          <a:p>
            <a:fld id="{3D263802-0595-4C06-96B0-A8962F6A52CB}" type="datetimeFigureOut">
              <a:rPr lang="en-US" smtClean="0"/>
            </a:fld>
            <a:endParaRPr lang="en-US"/>
          </a:p>
        </p:txBody>
      </p:sp>
      <p:sp>
        <p:nvSpPr>
          <p:cNvPr id="4" name="Footer Placeholder 3"/>
          <p:cNvSpPr>
            <a:spLocks noGrp="1"/>
          </p:cNvSpPr>
          <p:nvPr>
            <p:ph type="ftr" sz="quarter" idx="2"/>
          </p:nvPr>
        </p:nvSpPr>
        <p:spPr/>
        <p:txBody>
          <a:bodyPr/>
          <a:lstStyle/>
          <a:p>
            <a:endParaRPr lang="en-US"/>
          </a:p>
        </p:txBody>
      </p:sp>
      <p:sp>
        <p:nvSpPr>
          <p:cNvPr id="5" name="Slide Number Placeholder 4"/>
          <p:cNvSpPr>
            <a:spLocks noGrp="1"/>
          </p:cNvSpPr>
          <p:nvPr>
            <p:ph type="sldNum" sz="quarter" idx="3"/>
          </p:nvPr>
        </p:nvSpPr>
        <p:spPr/>
        <p:txBody>
          <a:bodyPr/>
          <a:lstStyle/>
          <a:p>
            <a:fld id="{93AE1883-0942-4AA3-9DB2-9C7C3A0314B1}" type="slidenum">
              <a:rPr lang="en-US" smtClean="0"/>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p:nvPr>
        </p:nvSpPr>
        <p:spPr/>
        <p:txBody>
          <a:bodyPr/>
          <a:lstStyle/>
          <a:p>
            <a:fld id="{CE6137D9-BCF0-46EE-9773-2CF1A3223601}" type="datetimeFigureOut">
              <a:rPr lang="en-US" smtClean="0"/>
            </a:fld>
            <a:endParaRPr lang="en-US"/>
          </a:p>
        </p:txBody>
      </p:sp>
      <p:sp>
        <p:nvSpPr>
          <p:cNvPr id="3" name="Footer Placeholder 2"/>
          <p:cNvSpPr>
            <a:spLocks noGrp="1"/>
          </p:cNvSpPr>
          <p:nvPr>
            <p:ph type="ftr" sz="quarter" idx="1"/>
          </p:nvPr>
        </p:nvSpPr>
        <p:spPr/>
        <p:txBody>
          <a:bodyPr/>
          <a:lstStyle/>
          <a:p>
            <a:endParaRPr lang="en-US"/>
          </a:p>
        </p:txBody>
      </p:sp>
      <p:sp>
        <p:nvSpPr>
          <p:cNvPr id="4" name="Slide Number Placeholder 3"/>
          <p:cNvSpPr>
            <a:spLocks noGrp="1"/>
          </p:cNvSpPr>
          <p:nvPr>
            <p:ph type="sldNum" sz="quarter" idx="2"/>
          </p:nvPr>
        </p:nvSpPr>
        <p:spPr/>
        <p:txBody>
          <a:bodyPr/>
          <a:lstStyle/>
          <a:p>
            <a:fld id="{93AE1883-0942-4AA3-9DB2-9C7C3A0314B1}" type="slidenum">
              <a:rPr lang="en-US" smtClean="0"/>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mtClean="0"/>
              <a:t>Click to edit Master text styles</a:t>
            </a:r>
            <a:endParaRPr lang="en-US" smtClean="0"/>
          </a:p>
        </p:txBody>
      </p:sp>
      <p:sp>
        <p:nvSpPr>
          <p:cNvPr id="5" name="Date Placeholder 4"/>
          <p:cNvSpPr>
            <a:spLocks noGrp="1"/>
          </p:cNvSpPr>
          <p:nvPr>
            <p:ph type="dt" sz="half" idx="3"/>
          </p:nvPr>
        </p:nvSpPr>
        <p:spPr/>
        <p:txBody>
          <a:bodyPr/>
          <a:lstStyle/>
          <a:p>
            <a:fld id="{9702749B-60E7-4C2B-B37C-F9849A67AA88}" type="datetimeFigureOut">
              <a:rPr lang="en-US" smtClean="0"/>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mtClean="0"/>
              <a:t>Click to edit Master text styles</a:t>
            </a:r>
            <a:endParaRPr lang="en-US" smtClean="0"/>
          </a:p>
        </p:txBody>
      </p:sp>
      <p:sp>
        <p:nvSpPr>
          <p:cNvPr id="5" name="Date Placeholder 4"/>
          <p:cNvSpPr>
            <a:spLocks noGrp="1"/>
          </p:cNvSpPr>
          <p:nvPr>
            <p:ph type="dt" sz="half" idx="3"/>
          </p:nvPr>
        </p:nvSpPr>
        <p:spPr/>
        <p:txBody>
          <a:bodyPr/>
          <a:lstStyle/>
          <a:p>
            <a:fld id="{70A9751E-3E89-485E-8FC6-F6DCA6DEEE37}" type="datetimeFigureOut">
              <a:rPr lang="en-US" smtClean="0"/>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7" Type="http://schemas.openxmlformats.org/officeDocument/2006/relationships/theme" Target="../theme/theme2.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E8F48C38-6EE6-448F-A5CA-6653AA3AA8B2}" type="datetimeFigureOut">
              <a:rPr lang="en-US" smtClean="0"/>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3190C60-8224-46C9-B18E-862212A54620}"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ct val="0"/>
        </a:spcAft>
        <a:buClr>
          <a:schemeClr val="accent1"/>
        </a:buClr>
        <a:buSzPct val="80000"/>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ct val="0"/>
        </a:spcAft>
        <a:buClr>
          <a:schemeClr val="accent1"/>
        </a:buClr>
        <a:buSzPct val="80000"/>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ct val="0"/>
        </a:spcAft>
        <a:buClr>
          <a:schemeClr val="accent1"/>
        </a:buClr>
        <a:buSzPct val="80000"/>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ct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ct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ct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ct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ct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ct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2.emf"/></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89900" y="260060"/>
            <a:ext cx="9202723" cy="545528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ct val="0"/>
              </a:spcAft>
            </a:pPr>
            <a:r>
              <a:rPr lang="en-US" sz="4400" b="1" u="sng">
                <a:effectLst/>
                <a:latin typeface="Elephant" panose="02020904090505020303" pitchFamily="18" charset="0"/>
                <a:ea typeface="Calibri" panose="020F0502020204030204" pitchFamily="34" charset="0"/>
                <a:cs typeface="Arial" panose="020B0604020202020204" pitchFamily="34" charset="0"/>
              </a:rPr>
              <a:t>Chicken Infectious Anemia</a:t>
            </a:r>
            <a:endParaRPr lang="en-US" sz="1400" u="sng">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ct val="0"/>
              </a:spcBef>
              <a:spcAft>
                <a:spcPct val="0"/>
              </a:spcAft>
            </a:pPr>
            <a:endParaRPr lang="en-US" sz="3200" b="1">
              <a:effectLst/>
              <a:latin typeface="Elephant" panose="02020904090505020303" pitchFamily="18"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r>
              <a:rPr lang="en-US" sz="3200" b="1" u="sng">
                <a:effectLst/>
                <a:latin typeface="Elephant" panose="02020904090505020303" pitchFamily="18" charset="0"/>
                <a:ea typeface="Calibri" panose="020F0502020204030204" pitchFamily="34" charset="0"/>
                <a:cs typeface="Arial" panose="020B0604020202020204" pitchFamily="34" charset="0"/>
              </a:rPr>
              <a:t>Summary</a:t>
            </a:r>
            <a:endParaRPr lang="en-US" sz="1400" u="sng">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r>
              <a:rPr lang="en-US" sz="1800" b="1">
                <a:effectLst/>
                <a:latin typeface="Calibri" panose="020F0502020204030204" pitchFamily="34" charset="0"/>
                <a:ea typeface="Calibri" panose="020F0502020204030204" pitchFamily="34" charset="0"/>
                <a:cs typeface="Arial" panose="020B0604020202020204" pitchFamily="34" charset="0"/>
              </a:rPr>
              <a:t>	</a:t>
            </a:r>
            <a:r>
              <a:rPr lang="en-US" sz="2400" b="1">
                <a:effectLst/>
                <a:latin typeface="Calibri" panose="020F0502020204030204" pitchFamily="34" charset="0"/>
                <a:ea typeface="Calibri" panose="020F0502020204030204" pitchFamily="34" charset="0"/>
                <a:cs typeface="Arial" panose="020B0604020202020204" pitchFamily="34" charset="0"/>
              </a:rPr>
              <a:t>Agent, Infection, and Disease</a:t>
            </a:r>
            <a:endParaRPr lang="en-US" sz="2400" b="1">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1800" err="1">
                <a:effectLst/>
                <a:latin typeface="Calibri" panose="020F0502020204030204" pitchFamily="34" charset="0"/>
                <a:ea typeface="Calibri" panose="020F0502020204030204" pitchFamily="34" charset="0"/>
                <a:cs typeface="Arial" panose="020B0604020202020204" pitchFamily="34" charset="0"/>
              </a:rPr>
              <a:t>Gyrovirus genus Anelloviridae, single stranded circular DNA genome of approximately 2.3kb coding for three viral proteins (VP).</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1800">
                <a:effectLst/>
                <a:latin typeface="Calibri" panose="020F0502020204030204" pitchFamily="34" charset="0"/>
                <a:ea typeface="Calibri" panose="020F0502020204030204" pitchFamily="34" charset="0"/>
                <a:cs typeface="Arial" panose="020B0604020202020204" pitchFamily="34" charset="0"/>
              </a:rPr>
              <a:t>VP1 codes for the structural capsid protein, VP2 has multiple functions, and VP3 causes apoptosis.</a:t>
            </a:r>
            <a:endParaRPr lang="en-US" sz="1400">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1800">
                <a:effectLst/>
                <a:latin typeface="Calibri" panose="020F0502020204030204" pitchFamily="34" charset="0"/>
                <a:ea typeface="Calibri" panose="020F0502020204030204" pitchFamily="34" charset="0"/>
                <a:cs typeface="Arial" panose="020B0604020202020204" pitchFamily="34" charset="0"/>
              </a:rPr>
              <a:t>All isolates belong to one serotype, but different genotypes have been described.</a:t>
            </a:r>
            <a:endParaRPr lang="en-US" sz="1400">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1800">
                <a:effectLst/>
                <a:latin typeface="Calibri" panose="020F0502020204030204" pitchFamily="34" charset="0"/>
                <a:ea typeface="Calibri" panose="020F0502020204030204" pitchFamily="34" charset="0"/>
                <a:cs typeface="Arial" panose="020B0604020202020204" pitchFamily="34" charset="0"/>
              </a:rPr>
              <a:t>Infection of newly-hatched chicks lacking maternal antibodies can result in severe thymus atrophy, replacement of hematopoietic cells by adipose tissue, anemia and gangrenous dermatitis. Infection after infection with immuno-suppression. Specific-pathogen-free flocks can be positive for viral DNA in the absence of antibodies and virus is sometimes reactivated at or after the development of sexual maturity. Circovirus infections have been described in ducks, geese, and pigeons, often causing immunosuppression.</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42239" y="570451"/>
            <a:ext cx="8548381" cy="399801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ct val="0"/>
              </a:spcAft>
            </a:pPr>
            <a:endParaRPr lang="en-US" sz="3200" b="1" u="sng">
              <a:effectLst/>
              <a:latin typeface="Elephant" panose="02020904090505020303" pitchFamily="18" charset="0"/>
              <a:ea typeface="WarnockPro-Regular"/>
              <a:cs typeface="Calibri" panose="020F0502020204030204" pitchFamily="34" charset="0"/>
            </a:endParaRPr>
          </a:p>
          <a:p>
            <a:pPr marL="0" marR="0" algn="ctr">
              <a:lnSpc>
                <a:spcPct val="107000"/>
              </a:lnSpc>
              <a:spcBef>
                <a:spcPct val="0"/>
              </a:spcBef>
              <a:spcAft>
                <a:spcPct val="0"/>
              </a:spcAft>
            </a:pPr>
            <a:r>
              <a:rPr lang="en-US" sz="3200" b="1" u="sng">
                <a:effectLst/>
                <a:latin typeface="Elephant" panose="02020904090505020303" pitchFamily="18" charset="0"/>
                <a:ea typeface="WarnockPro-Regular"/>
                <a:cs typeface="Calibri" panose="020F0502020204030204" pitchFamily="34" charset="0"/>
              </a:rPr>
              <a:t>Pathogenicity</a:t>
            </a:r>
            <a:endParaRPr lang="en-US" sz="32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Yuasa and Imai compared 11 isolates, which were each passaged 12 times in MSB‐1 cells prior to inoculation and found no differences in pathogenicity.</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ct val="0"/>
              </a:spcBef>
              <a:spcAft>
                <a:spcPct val="0"/>
              </a:spcAft>
            </a:pPr>
            <a:r>
              <a:rPr lang="en-US" sz="1600">
                <a:effectLst/>
                <a:latin typeface="Calibri" panose="020F0502020204030204" pitchFamily="34" charset="0"/>
                <a:ea typeface="WarnockPro-Regular"/>
                <a:cs typeface="Calibri" panose="020F0502020204030204" pitchFamily="34" charset="0"/>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r>
              <a:rPr lang="en-US" sz="3200" b="1" u="sng">
                <a:effectLst/>
                <a:latin typeface="Elephant" panose="02020904090505020303" pitchFamily="18" charset="0"/>
                <a:ea typeface="WarnockPro-Regular"/>
                <a:cs typeface="Calibri" panose="020F0502020204030204" pitchFamily="34" charset="0"/>
              </a:rPr>
              <a:t>Laboratory Host Systems</a:t>
            </a:r>
            <a:endParaRPr lang="en-US" sz="32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Positive chicks develop anemia and gross lesions in lymphoid tissues and bone marrow after 12–16 days. Mortality may occur between 12 and 28 days postinoculation (PI) but usually remains low, rarely exceeding 30%.</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Chicks with maternal anti‐CIAV antibody are resistant to CIAV infection and cannot be used for isolation or propagation of CIAV.</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6345" y="92279"/>
            <a:ext cx="9588616" cy="636738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ct val="0"/>
              </a:spcAft>
            </a:pPr>
            <a:r>
              <a:rPr lang="en-US" sz="3200" b="1" u="sng">
                <a:effectLst/>
                <a:latin typeface="Elephant" panose="02020904090505020303" pitchFamily="18" charset="0"/>
                <a:ea typeface="WarnockPro-Regular"/>
                <a:cs typeface="Calibri" panose="020F0502020204030204" pitchFamily="34" charset="0"/>
              </a:rPr>
              <a:t>Transmission</a:t>
            </a:r>
            <a:endParaRPr lang="en-US" sz="1400" b="1" u="sng">
              <a:latin typeface="Calibri" panose="020F0502020204030204" pitchFamily="34" charset="0"/>
              <a:ea typeface="WarnockPro-Regular"/>
              <a:cs typeface="Arial" panose="020B0604020202020204" pitchFamily="34" charset="0"/>
            </a:endParaRPr>
          </a:p>
          <a:p>
            <a:pPr marL="0" marR="0" algn="ctr">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CIAV spreads both horizontally and vertically.</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2800" b="1" u="sng">
                <a:effectLst/>
                <a:latin typeface="Calibri" panose="020F0502020204030204" pitchFamily="34" charset="0"/>
                <a:ea typeface="WarnockPro-Regular"/>
                <a:cs typeface="Calibri" panose="020F0502020204030204" pitchFamily="34" charset="0"/>
              </a:rPr>
              <a:t>Horizontal Transmission </a:t>
            </a:r>
            <a:endParaRPr lang="en-US" sz="2800" b="1" u="sng">
              <a:effectLst/>
              <a:latin typeface="Calibri" panose="020F0502020204030204" pitchFamily="34" charset="0"/>
              <a:ea typeface="WarnockPro-Regular"/>
              <a:cs typeface="Calibri" panose="020F0502020204030204" pitchFamily="34" charset="0"/>
            </a:endParaRPr>
          </a:p>
          <a:p>
            <a:pPr marL="0" marR="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most likely occurs through the</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Wingdings" panose="05000000000000000000" pitchFamily="2" charset="2"/>
              <a:buChar char=""/>
            </a:pPr>
            <a:r>
              <a:rPr lang="en-US" sz="1800">
                <a:effectLst/>
                <a:latin typeface="Calibri" panose="020F0502020204030204" pitchFamily="34" charset="0"/>
                <a:ea typeface="WarnockPro-Regular"/>
                <a:cs typeface="Calibri" panose="020F0502020204030204" pitchFamily="34" charset="0"/>
              </a:rPr>
              <a:t>Feather follicles.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Wingdings" panose="05000000000000000000" pitchFamily="2" charset="2"/>
              <a:buChar char=""/>
            </a:pPr>
            <a:r>
              <a:rPr lang="en-US" sz="1800">
                <a:effectLst/>
                <a:latin typeface="Calibri" panose="020F0502020204030204" pitchFamily="34" charset="0"/>
                <a:ea typeface="WarnockPro-Regular"/>
                <a:cs typeface="Calibri" panose="020F0502020204030204" pitchFamily="34" charset="0"/>
              </a:rPr>
              <a:t>Contaminated litter.</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Wingdings" panose="05000000000000000000" pitchFamily="2" charset="2"/>
              <a:buChar char=""/>
            </a:pPr>
            <a:r>
              <a:rPr lang="en-US" sz="1800">
                <a:effectLst/>
                <a:latin typeface="Calibri" panose="020F0502020204030204" pitchFamily="34" charset="0"/>
                <a:ea typeface="WarnockPro-Regular"/>
                <a:cs typeface="Calibri" panose="020F0502020204030204" pitchFamily="34" charset="0"/>
              </a:rPr>
              <a:t>Feces of diseased bird.</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Wingdings" panose="05000000000000000000" pitchFamily="2" charset="2"/>
              <a:buChar char=""/>
            </a:pPr>
            <a:r>
              <a:rPr lang="en-US" sz="1800">
                <a:effectLst/>
                <a:latin typeface="Calibri" panose="020F0502020204030204" pitchFamily="34" charset="0"/>
                <a:ea typeface="WarnockPro-Regular"/>
                <a:cs typeface="Calibri" panose="020F0502020204030204" pitchFamily="34" charset="0"/>
              </a:rPr>
              <a:t>Respiratory route of infected chickens.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CIAV spreads easily among flocks if they are immunosuppressed. In naturally infected flocks disease commonly takes two to four weeks until all the birds are seroconverted.</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2800" b="1" u="sng">
                <a:effectLst/>
                <a:latin typeface="Calibri" panose="020F0502020204030204" pitchFamily="34" charset="0"/>
                <a:ea typeface="WarnockPro-Regular"/>
                <a:cs typeface="Calibri" panose="020F0502020204030204" pitchFamily="34" charset="0"/>
              </a:rPr>
              <a:t>Vertical Transmission</a:t>
            </a:r>
            <a:endParaRPr lang="en-US" sz="14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Occurs when antibody‐negative hens become infected by horizontal infection or by semen from infected chickens.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Field observations show that vertical transmission from parents can occur during a period of three to nine weeks after they are exposed to the infection however peak transmission occurs at one to three weeks. </a:t>
            </a:r>
            <a:r>
              <a:rPr lang="en-US" sz="2000" b="1">
                <a:effectLst/>
                <a:latin typeface="Calibri" panose="020F0502020204030204" pitchFamily="34" charset="0"/>
                <a:ea typeface="WarnockPro-Regular"/>
                <a:cs typeface="Calibri" panose="020F0502020204030204" pitchFamily="34" charset="0"/>
              </a:rPr>
              <a:t>Very earlier studies showed that there is no transmission of the disease in the presence of antibodies; however some later studies demonstrated the transmission of CIAV DNA in the progeny even in the presence of high level of antibodies.</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64734" y="360727"/>
            <a:ext cx="8682605" cy="449187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indent="457200" algn="just">
              <a:lnSpc>
                <a:spcPct val="107000"/>
              </a:lnSpc>
              <a:spcBef>
                <a:spcPct val="0"/>
              </a:spcBef>
              <a:spcAft>
                <a:spcPct val="0"/>
              </a:spcAft>
            </a:pPr>
            <a:endParaRPr lang="en-US" sz="1800">
              <a:effectLst/>
              <a:latin typeface="Calibri" panose="020F0502020204030204" pitchFamily="34" charset="0"/>
              <a:ea typeface="WarnockPro-Regular"/>
              <a:cs typeface="Calibri" panose="020F050202020403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At Cornell University, when genetically three different flocks were infected by CIAV, seroconversion coincided with the development of sexual maturity even birds were housed in a CIAV‐infected environment.</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Examination of tissues from embryos obtained from hens positive for viral DNA in the gonads showed that the embryos can carry the viral DNA without signs of virus replication, thus continuing the transmission cycle</a:t>
            </a:r>
            <a:r>
              <a:rPr lang="en-US" sz="2000">
                <a:effectLst/>
                <a:latin typeface="Calibri" panose="020F0502020204030204" pitchFamily="34" charset="0"/>
                <a:ea typeface="WarnockPro-Regular"/>
                <a:cs typeface="Calibri" panose="020F0502020204030204" pitchFamily="34" charset="0"/>
              </a:rPr>
              <a:t>. </a:t>
            </a:r>
            <a:r>
              <a:rPr lang="en-US" sz="2000" b="1">
                <a:effectLst/>
                <a:latin typeface="Calibri" panose="020F0502020204030204" pitchFamily="34" charset="0"/>
                <a:ea typeface="WarnockPro-Regular"/>
                <a:cs typeface="Calibri" panose="020F0502020204030204" pitchFamily="34" charset="0"/>
              </a:rPr>
              <a:t>This suggests that CIAV can establish a latent infection.</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ct val="0"/>
              </a:spcBef>
              <a:spcAft>
                <a:spcPct val="0"/>
              </a:spcAft>
            </a:pPr>
            <a:r>
              <a:rPr lang="en-US" sz="1600">
                <a:effectLst/>
                <a:latin typeface="Calibri" panose="020F0502020204030204" pitchFamily="34" charset="0"/>
                <a:ea typeface="WarnockPro-Regular"/>
                <a:cs typeface="Calibri" panose="020F0502020204030204" pitchFamily="34" charset="0"/>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ct val="0"/>
              </a:spcBef>
              <a:spcAft>
                <a:spcPct val="0"/>
              </a:spcAft>
            </a:pPr>
            <a:r>
              <a:rPr lang="en-US" sz="3200" b="1" u="sng">
                <a:effectLst/>
                <a:latin typeface="Elephant" panose="02020904090505020303" pitchFamily="18" charset="0"/>
                <a:ea typeface="WarnockPro-Regular"/>
                <a:cs typeface="Calibri" panose="020F0502020204030204" pitchFamily="34" charset="0"/>
              </a:rPr>
              <a:t>Incubation Period</a:t>
            </a:r>
            <a:endParaRPr lang="en-US" sz="14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Incubation period is generally 10 to 14 days if the disease is transmitted vertically  the mortality begins at 10 to 12 days of age with peak mortality at 18 to 24 days. However if transmission occurs horizontally then heavy mortality occurs at the age of 35 days. CIAV can be established in form of a latent infection.</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91237" y="293615"/>
            <a:ext cx="8867163" cy="6204263"/>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nSpc>
                <a:spcPct val="107000"/>
              </a:lnSpc>
              <a:spcBef>
                <a:spcPct val="0"/>
              </a:spcBef>
              <a:spcAft>
                <a:spcPct val="0"/>
              </a:spcAft>
            </a:pPr>
            <a:r>
              <a:rPr lang="en-US" sz="3200" b="1" u="sng">
                <a:effectLst/>
                <a:latin typeface="Elephant" panose="02020904090505020303" pitchFamily="18" charset="0"/>
                <a:ea typeface="WarnockPro-Regular"/>
                <a:cs typeface="Calibri" panose="020F0502020204030204" pitchFamily="34" charset="0"/>
              </a:rPr>
              <a:t>Clinical Signs</a:t>
            </a:r>
            <a:endParaRPr lang="en-US" sz="3200" u="sng">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Anemia.</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Pale face and pale body.</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Increased value of hematocrit ranging from 6-27%.</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Poor weight gain.</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Affected birds may die between 12 and 28 days post infection.</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2000" b="1">
                <a:effectLst/>
                <a:latin typeface="Calibri" panose="020F0502020204030204" pitchFamily="34" charset="0"/>
                <a:ea typeface="WarnockPro-Regular"/>
                <a:cs typeface="Calibri" panose="020F0502020204030204" pitchFamily="34" charset="0"/>
              </a:rPr>
              <a:t>Surviving chicks completely recover from depression and anemia by 20–28 days post infection.</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Although there may be increased recovery time and increased mortality in the presence of other viral or bacterial infections.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ct val="0"/>
              </a:spcBef>
              <a:spcAft>
                <a:spcPct val="0"/>
              </a:spcAft>
            </a:pPr>
            <a:r>
              <a:rPr lang="en-US" sz="1600">
                <a:effectLst/>
                <a:latin typeface="Calibri" panose="020F0502020204030204" pitchFamily="34" charset="0"/>
                <a:ea typeface="WarnockPro-Regular"/>
                <a:cs typeface="Calibri" panose="020F0502020204030204" pitchFamily="34" charset="0"/>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ct val="0"/>
              </a:spcBef>
              <a:spcAft>
                <a:spcPct val="0"/>
              </a:spcAft>
            </a:pPr>
            <a:r>
              <a:rPr lang="en-US" sz="3200" b="1" u="sng">
                <a:effectLst/>
                <a:latin typeface="Elephant" panose="02020904090505020303" pitchFamily="18" charset="0"/>
                <a:ea typeface="WarnockPro-Regular"/>
                <a:cs typeface="Calibri" panose="020F0502020204030204" pitchFamily="34" charset="0"/>
              </a:rPr>
              <a:t>Postmortem Lesions</a:t>
            </a:r>
            <a:endParaRPr lang="en-US" sz="3200" u="sng">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Atrophy of the thymus.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Thymus may become dark-reddish in color.</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There may complete absence of the thymus in birds which have developed age resistance to anemia.</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Bone marrow atrophy which is quite evident in femur bones, bone marrow becomes fatty and yellowish or pink in color and quite dark red in color in histological examination.</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In some birds cloacal bursa may also be reduced in size.</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7622" y="1199626"/>
            <a:ext cx="8514826" cy="274645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There are present </a:t>
            </a:r>
            <a:r>
              <a:rPr lang="en-US" sz="1800" b="1">
                <a:effectLst/>
                <a:latin typeface="Calibri" panose="020F0502020204030204" pitchFamily="34" charset="0"/>
                <a:ea typeface="WarnockPro-Regular"/>
                <a:cs typeface="Calibri" panose="020F0502020204030204" pitchFamily="34" charset="0"/>
              </a:rPr>
              <a:t>hemorrhages in the proventriculus</a:t>
            </a:r>
            <a:r>
              <a:rPr lang="en-US" sz="1800">
                <a:effectLst/>
                <a:latin typeface="Calibri" panose="020F0502020204030204" pitchFamily="34" charset="0"/>
                <a:ea typeface="WarnockPro-Regular"/>
                <a:cs typeface="Calibri" panose="020F0502020204030204" pitchFamily="34" charset="0"/>
              </a:rPr>
              <a:t>, sub cutaneous and muscles of the chest and other parts of the body.</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There may be swelling in the liver and liver may be mottled, mottled livers basically are because of some secondary infections by viruses or bacteria.</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This disease also causes hemorrhagic aplastic anemia, it means it may cause </a:t>
            </a:r>
            <a:r>
              <a:rPr lang="en-US" sz="1800" b="1">
                <a:effectLst/>
                <a:latin typeface="Calibri" panose="020F0502020204030204" pitchFamily="34" charset="0"/>
                <a:ea typeface="WarnockPro-Regular"/>
                <a:cs typeface="Calibri" panose="020F0502020204030204" pitchFamily="34" charset="0"/>
              </a:rPr>
              <a:t>dermatitis</a:t>
            </a:r>
            <a:r>
              <a:rPr lang="en-US" sz="1800">
                <a:effectLst/>
                <a:latin typeface="Calibri" panose="020F0502020204030204" pitchFamily="34" charset="0"/>
                <a:ea typeface="WarnockPro-Regular"/>
                <a:cs typeface="Calibri" panose="020F0502020204030204" pitchFamily="34" charset="0"/>
              </a:rPr>
              <a:t> with or without gangrenous.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CIAV also involved in the etiology of aplastic anemia which is associated with IBH, HPS, and IBD. Hemorrhages which are seen in IBD in most cases Sequal of CIAV, rather than IBD infection itself.</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8624" y="419450"/>
            <a:ext cx="8674216" cy="356976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indent="457200" algn="ctr">
              <a:lnSpc>
                <a:spcPct val="107000"/>
              </a:lnSpc>
              <a:spcBef>
                <a:spcPct val="0"/>
              </a:spcBef>
              <a:spcAft>
                <a:spcPct val="0"/>
              </a:spcAft>
            </a:pPr>
            <a:r>
              <a:rPr lang="en-US" sz="3200" b="1" u="sng">
                <a:effectLst/>
                <a:latin typeface="Calibri" panose="020F0502020204030204" pitchFamily="34" charset="0"/>
                <a:ea typeface="WarnockPro-Regular"/>
                <a:cs typeface="Calibri" panose="020F0502020204030204" pitchFamily="34" charset="0"/>
              </a:rPr>
              <a:t>Characteristic</a:t>
            </a:r>
            <a:endParaRPr lang="en-US" sz="3200" b="1" u="sng">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Sub cutaneous.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Intra cutaneous.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Intra muscular.</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Punctuate hemorrhages are seen in proventriculus on skin and on wings.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45720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Sub cutaneous hemorrhages onto the wings they are sometimes complicated by severe odema and subsequent dermatitis which may become gangrenous due to bacterial infection. Sub cutaneous hemorrhages on shank and feet may result in the formation of ulcers. There is increased blood clotting time, endothelial lesions, and impaired liver functions which are mostly caused by other secondary viral or bacterial infections.</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90569" y="1350627"/>
            <a:ext cx="8330268" cy="380033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ct val="0"/>
              </a:spcAft>
            </a:pPr>
            <a:r>
              <a:rPr lang="en-US" sz="3200" b="1" u="sng">
                <a:effectLst/>
                <a:latin typeface="Elephant" panose="02020904090505020303" pitchFamily="18" charset="0"/>
                <a:ea typeface="WarnockPro-Regular"/>
                <a:cs typeface="Calibri" panose="020F0502020204030204" pitchFamily="34" charset="0"/>
              </a:rPr>
              <a:t>Morbidity and Mortality</a:t>
            </a:r>
            <a:endParaRPr lang="en-US" sz="3200" b="1" u="sng">
              <a:effectLst/>
              <a:latin typeface="Elephant" panose="02020904090505020303" pitchFamily="18" charset="0"/>
              <a:ea typeface="WarnockPro-Regular"/>
              <a:cs typeface="Calibri" panose="020F0502020204030204" pitchFamily="34" charset="0"/>
            </a:endParaRPr>
          </a:p>
          <a:p>
            <a:pPr marL="0" marR="0" algn="ctr">
              <a:lnSpc>
                <a:spcPct val="107000"/>
              </a:lnSpc>
              <a:spcBef>
                <a:spcPct val="0"/>
              </a:spcBef>
              <a:spcAft>
                <a:spcPct val="0"/>
              </a:spcAft>
            </a:pPr>
            <a:endParaRPr lang="en-US" sz="3200" b="1" u="sng">
              <a:effectLst/>
              <a:latin typeface="Elephant" panose="02020904090505020303" pitchFamily="18" charset="0"/>
              <a:ea typeface="WarnockPro-Regular"/>
              <a:cs typeface="Calibri" panose="020F0502020204030204" pitchFamily="34" charset="0"/>
            </a:endParaRPr>
          </a:p>
          <a:p>
            <a:pPr marL="0" marR="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Uncomplicated infectious anemia, especially if caused by horizontal infection, may result in nothing more than slightly increased mortality and transient poor performance of affected flocks, and, therefore, it could even go unobserved in commercial settings.</a:t>
            </a:r>
            <a:endParaRPr lang="en-US" sz="1400">
              <a:latin typeface="Calibri" panose="020F0502020204030204" pitchFamily="34" charset="0"/>
              <a:ea typeface="WarnockPro-Regular"/>
              <a:cs typeface="Arial" panose="020B0604020202020204" pitchFamily="34" charset="0"/>
            </a:endParaRPr>
          </a:p>
          <a:p>
            <a:pPr marL="0" marR="0" algn="just">
              <a:lnSpc>
                <a:spcPct val="107000"/>
              </a:lnSpc>
              <a:spcBef>
                <a:spcPct val="0"/>
              </a:spcBef>
              <a:spcAft>
                <a:spcPct val="0"/>
              </a:spcAft>
            </a:pPr>
            <a:endParaRPr lang="en-US" sz="1800">
              <a:effectLst/>
              <a:latin typeface="Calibri" panose="020F0502020204030204" pitchFamily="34" charset="0"/>
              <a:ea typeface="WarnockPro-Regular"/>
              <a:cs typeface="Calibri" panose="020F0502020204030204" pitchFamily="34" charset="0"/>
            </a:endParaRPr>
          </a:p>
          <a:p>
            <a:pPr marL="0" marR="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However, subclinical infections in presence of CIAV could be aggravated other.</a:t>
            </a:r>
            <a:endParaRPr lang="en-US" sz="1400">
              <a:latin typeface="Calibri" panose="020F0502020204030204" pitchFamily="34" charset="0"/>
              <a:ea typeface="WarnockPro-Regular"/>
              <a:cs typeface="Arial" panose="020B0604020202020204" pitchFamily="34" charset="0"/>
            </a:endParaRPr>
          </a:p>
          <a:p>
            <a:pPr marL="0" marR="0" algn="just">
              <a:lnSpc>
                <a:spcPct val="107000"/>
              </a:lnSpc>
              <a:spcBef>
                <a:spcPct val="0"/>
              </a:spcBef>
              <a:spcAft>
                <a:spcPct val="0"/>
              </a:spcAft>
            </a:pPr>
            <a:endParaRPr lang="en-US" sz="1800">
              <a:effectLst/>
              <a:latin typeface="Calibri" panose="020F0502020204030204" pitchFamily="34" charset="0"/>
              <a:ea typeface="WarnockPro-Regular"/>
              <a:cs typeface="Calibri" panose="020F0502020204030204" pitchFamily="34" charset="0"/>
            </a:endParaRPr>
          </a:p>
          <a:p>
            <a:pPr marL="0" marR="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Morbidity and mortality are considerably enhanced if chicks are dually infected with CIAV and Marek’s Disease virus (MDV), reticuloendotheliosis virus (REV), or IBDV, probably due to virus‐induced immunosuppression.</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0845" y="343949"/>
            <a:ext cx="8758106" cy="544681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ct val="0"/>
              </a:spcAft>
            </a:pPr>
            <a:r>
              <a:rPr lang="en-US" sz="3200" b="1" u="sng">
                <a:effectLst/>
                <a:latin typeface="Elephant" panose="02020904090505020303" pitchFamily="18" charset="0"/>
                <a:ea typeface="WarnockPro-Regular"/>
                <a:cs typeface="Calibri" panose="020F0502020204030204" pitchFamily="34" charset="0"/>
              </a:rPr>
              <a:t>Pathology</a:t>
            </a:r>
            <a:endParaRPr lang="en-US" sz="3200" b="1" u="sng">
              <a:effectLst/>
              <a:latin typeface="Elephant" panose="02020904090505020303" pitchFamily="18" charset="0"/>
              <a:ea typeface="WarnockPro-Regular"/>
              <a:cs typeface="Calibri" panose="020F0502020204030204" pitchFamily="34" charset="0"/>
            </a:endParaRPr>
          </a:p>
          <a:p>
            <a:pPr marL="0" marR="0" algn="ctr">
              <a:lnSpc>
                <a:spcPct val="107000"/>
              </a:lnSpc>
              <a:spcBef>
                <a:spcPct val="0"/>
              </a:spcBef>
              <a:spcAft>
                <a:spcPct val="0"/>
              </a:spcAft>
            </a:pPr>
            <a:endParaRPr lang="en-US" sz="3200" u="sng">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2800" b="1" u="sng">
                <a:effectLst/>
                <a:latin typeface="Calibri" panose="020F0502020204030204" pitchFamily="34" charset="0"/>
                <a:ea typeface="WarnockPro-Regular"/>
                <a:cs typeface="Calibri" panose="020F0502020204030204" pitchFamily="34" charset="0"/>
              </a:rPr>
              <a:t>Gross Lesions</a:t>
            </a:r>
            <a:endParaRPr lang="en-US" sz="14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Thymic atrophy, sometimes resulting in an almost complete absence of thymic lobes, is the most consistent lesion especially when chicks develop age resistance to anemia. The thymic remnants may have a dark reddish color.</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Bone marrow atrophy is the most characteristic lesion seen and is best evaluated in the femur. Affected bone marrow becomes fatty and yellowish or pink. In some instances, its color appears dark red, although distinct lesions can be detected by histologic examination.</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Bursal atrophy is less commonly associated with CIAV infection. In a small proportion of birds, the size of the cloacal bursa (bursa of Fabricius) may be reduced. In many cases, the outer bursal wall appears translucent, so plicae become visible.</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Hemorrhages in the proventricular mucosa and subcutaneous and muscular hemorrhages are sometimes associated with severe anemia.</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Lesions in other tissues; for example, swollen and mottled livers have also been reported but may be caused by secondary infections with other agents.</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8565" y="989902"/>
            <a:ext cx="9026554" cy="23185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ct val="0"/>
              </a:spcAft>
            </a:pPr>
            <a:r>
              <a:rPr lang="en-US" sz="3200" b="1" u="sng">
                <a:effectLst/>
                <a:latin typeface="Calibri" panose="020F0502020204030204" pitchFamily="34" charset="0"/>
                <a:ea typeface="MyriadPro-Semibold"/>
                <a:cs typeface="Calibri" panose="020F0502020204030204" pitchFamily="34" charset="0"/>
              </a:rPr>
              <a:t>Hemorrhagic‐Aplastic Anemia Syndrome</a:t>
            </a:r>
            <a:endParaRPr lang="en-US" sz="3200" b="1" u="sng">
              <a:effectLst/>
              <a:latin typeface="Calibri" panose="020F0502020204030204" pitchFamily="34" charset="0"/>
              <a:ea typeface="MyriadPro-Semibold"/>
              <a:cs typeface="Calibri" panose="020F0502020204030204" pitchFamily="34" charset="0"/>
            </a:endParaRPr>
          </a:p>
          <a:p>
            <a:pPr marL="0" marR="0" algn="ctr">
              <a:lnSpc>
                <a:spcPct val="107000"/>
              </a:lnSpc>
              <a:spcBef>
                <a:spcPct val="0"/>
              </a:spcBef>
              <a:spcAft>
                <a:spcPct val="0"/>
              </a:spcAft>
            </a:pPr>
            <a:endParaRPr lang="en-US" sz="3200" b="1"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CIAV is also involved in the etiology of aplastic anemia associated with inclusion body hepatitis (IBH) and with the IBH/hydropericardium syndrome or infectious bursal disease (IBD). Hemorrhages seen in chickens with IBD may, in most instances, be a sequel of CIAV rather than IBDV infection.</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8290" y="293615"/>
            <a:ext cx="9009776" cy="571021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ct val="0"/>
              </a:spcAft>
            </a:pPr>
            <a:r>
              <a:rPr lang="en-US" sz="3600" b="1" u="sng">
                <a:effectLst/>
                <a:latin typeface="Elephant" panose="02020904090505020303" pitchFamily="18" charset="0"/>
                <a:ea typeface="WarnockPro-Regular"/>
                <a:cs typeface="Calibri" panose="020F0502020204030204" pitchFamily="34" charset="0"/>
              </a:rPr>
              <a:t>Pathogenesis</a:t>
            </a:r>
            <a:endParaRPr lang="en-US" sz="3600" b="1" u="sng">
              <a:effectLst/>
              <a:latin typeface="Elephant" panose="02020904090505020303" pitchFamily="18" charset="0"/>
              <a:ea typeface="WarnockPro-Regular"/>
              <a:cs typeface="Calibri" panose="020F0502020204030204" pitchFamily="34" charset="0"/>
            </a:endParaRPr>
          </a:p>
          <a:p>
            <a:pPr marL="0" marR="0" algn="ctr">
              <a:lnSpc>
                <a:spcPct val="107000"/>
              </a:lnSpc>
              <a:spcBef>
                <a:spcPct val="0"/>
              </a:spcBef>
              <a:spcAft>
                <a:spcPct val="0"/>
              </a:spcAft>
            </a:pPr>
            <a:endParaRPr lang="en-US" sz="3600" b="1" u="sng">
              <a:effectLst/>
              <a:latin typeface="Elephant" panose="02020904090505020303" pitchFamily="18" charset="0"/>
              <a:ea typeface="WarnockPro-Regular"/>
              <a:cs typeface="Calibri" panose="020F0502020204030204" pitchFamily="34" charset="0"/>
            </a:endParaRPr>
          </a:p>
          <a:p>
            <a:pPr marL="0" marR="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Hemocytoblasts in the bone marrow and lymphoblasts in the thymus are primarily involved in early cytolytic infection at six to eight days post infection leading to their rapid depletion by apoptosis.</a:t>
            </a:r>
            <a:endParaRPr lang="en-US" sz="1400">
              <a:latin typeface="Calibri" panose="020F0502020204030204" pitchFamily="34" charset="0"/>
              <a:ea typeface="WarnockPro-Regular"/>
              <a:cs typeface="Arial" panose="020B0604020202020204" pitchFamily="34" charset="0"/>
            </a:endParaRPr>
          </a:p>
          <a:p>
            <a:pPr marL="0" marR="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Repopulation of the thymus with lymphocytes and repopulation of the bone marrow with proerythroblasts and promyelocytes, and recovery of the hematopoietic activity, beginning 16 days post infection all appear to coincide with the beginning of antibody formation. These events result in complete recovery by 32–35 days (05 weeks).</a:t>
            </a:r>
            <a:endParaRPr lang="en-US" sz="1400">
              <a:latin typeface="Calibri" panose="020F0502020204030204" pitchFamily="34" charset="0"/>
              <a:ea typeface="WarnockPro-Regular"/>
              <a:cs typeface="Arial" panose="020B0604020202020204" pitchFamily="34" charset="0"/>
            </a:endParaRPr>
          </a:p>
          <a:p>
            <a:pPr marL="0" marR="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Infection of proventriculus, ascending part of the duodenum, kidney, and lungs could provide an explanation for virus shedding. Infected cells in these tissues usually cannot be detected for more than 22 days after infection at one day of age, although virus may persist in tissues until 28 days and in rectal contents until up to 50 days. CIAV also can persist in neoplastic lymphocytic infiltrations caused by MDV.</a:t>
            </a:r>
            <a:endParaRPr lang="en-US" sz="1400">
              <a:latin typeface="Calibri" panose="020F0502020204030204" pitchFamily="34" charset="0"/>
              <a:ea typeface="WarnockPro-Regular"/>
              <a:cs typeface="Arial" panose="020B0604020202020204" pitchFamily="34" charset="0"/>
            </a:endParaRPr>
          </a:p>
          <a:p>
            <a:pPr marL="0" marR="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Transient severe depletion of CD4+ and CD8+ lymphocytes, or a selective decrease in cytotoxic T lymphocytes (CTL), may play an important role in the mechanism of CIAV‐induced immunosuppression.</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0845" y="285226"/>
            <a:ext cx="9722840" cy="607262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ct val="0"/>
              </a:spcAft>
            </a:pPr>
            <a:r>
              <a:rPr lang="en-US" sz="3200" b="1" u="sng">
                <a:effectLst/>
                <a:latin typeface="Elephant" panose="02020904090505020303" pitchFamily="18" charset="0"/>
                <a:ea typeface="Calibri" panose="020F0502020204030204" pitchFamily="34" charset="0"/>
                <a:cs typeface="Arial" panose="020B0604020202020204" pitchFamily="34" charset="0"/>
              </a:rPr>
              <a:t>Diagnosis</a:t>
            </a:r>
            <a:endParaRPr lang="en-US" sz="1400" u="sng">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r>
              <a:rPr lang="en-US" sz="1800">
                <a:effectLst/>
                <a:latin typeface="Calibri" panose="020F0502020204030204" pitchFamily="34" charset="0"/>
                <a:ea typeface="Calibri" panose="020F0502020204030204" pitchFamily="34" charset="0"/>
                <a:cs typeface="Arial" panose="020B0604020202020204" pitchFamily="34" charset="0"/>
              </a:rPr>
              <a:t>PCR</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r>
              <a:rPr lang="en-US" sz="1800">
                <a:effectLst/>
                <a:latin typeface="Calibri" panose="020F0502020204030204" pitchFamily="34" charset="0"/>
                <a:ea typeface="Calibri" panose="020F0502020204030204" pitchFamily="34" charset="0"/>
                <a:cs typeface="Arial" panose="020B0604020202020204" pitchFamily="34" charset="0"/>
              </a:rPr>
              <a:t>ELISA</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r>
              <a:rPr lang="en-US" sz="2400" b="1" u="sng">
                <a:effectLst/>
                <a:latin typeface="Calibri" panose="020F0502020204030204" pitchFamily="34" charset="0"/>
                <a:ea typeface="Calibri" panose="020F0502020204030204" pitchFamily="34" charset="0"/>
                <a:cs typeface="Arial" panose="020B0604020202020204" pitchFamily="34" charset="0"/>
              </a:rPr>
              <a:t>Intervention</a:t>
            </a:r>
            <a:endParaRPr lang="en-US" sz="2400" b="1" u="sng">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r>
              <a:rPr lang="en-US" sz="1800">
                <a:effectLst/>
                <a:latin typeface="Calibri" panose="020F0502020204030204" pitchFamily="34" charset="0"/>
                <a:ea typeface="Calibri" panose="020F0502020204030204" pitchFamily="34" charset="0"/>
                <a:cs typeface="Arial" panose="020B0604020202020204" pitchFamily="34" charset="0"/>
              </a:rPr>
              <a:t>Live attenuated CIAV vaccines are available for pullets to provide maternal immunity to newly-hatched chicks. Vaccination is recommended when pullet flocks lack or have an uneven seroconversion.</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endParaRPr lang="en-US" sz="3200" b="1" u="sng">
              <a:effectLst/>
              <a:latin typeface="Elephant" panose="02020904090505020303" pitchFamily="18"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r>
              <a:rPr lang="en-US" sz="3200" b="1" u="sng">
                <a:effectLst/>
                <a:latin typeface="Elephant" panose="02020904090505020303" pitchFamily="18" charset="0"/>
                <a:ea typeface="Calibri" panose="020F0502020204030204" pitchFamily="34" charset="0"/>
                <a:cs typeface="Arial" panose="020B0604020202020204" pitchFamily="34" charset="0"/>
              </a:rPr>
              <a:t>Introduction</a:t>
            </a:r>
            <a:endParaRPr lang="en-US" sz="14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Calibri" panose="020F0502020204030204" pitchFamily="34" charset="0"/>
                <a:cs typeface="Arial" panose="020B0604020202020204" pitchFamily="34" charset="0"/>
              </a:rPr>
              <a:t>Chicken infectious anemia (CIA) was first recognized in 1979 in chickens by Yuasa et al. In Japan</a:t>
            </a:r>
            <a:r>
              <a:rPr lang="en-US" sz="1600">
                <a:effectLst/>
                <a:latin typeface="Calibri" panose="020F0502020204030204" pitchFamily="34" charset="0"/>
                <a:ea typeface="Calibri" panose="020F0502020204030204" pitchFamily="34" charset="0"/>
                <a:cs typeface="Arial" panose="020B0604020202020204" pitchFamily="34" charset="0"/>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r>
              <a:rPr lang="en-US" sz="3200" b="1" u="sng">
                <a:effectLst/>
                <a:latin typeface="Elephant" panose="02020904090505020303" pitchFamily="18" charset="0"/>
                <a:ea typeface="Calibri" panose="020F0502020204030204" pitchFamily="34" charset="0"/>
                <a:cs typeface="Arial" panose="020B0604020202020204" pitchFamily="34" charset="0"/>
              </a:rPr>
              <a:t>Other Circoviruses of Birds</a:t>
            </a:r>
            <a:endParaRPr lang="en-US" sz="14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Calibri" panose="020F0502020204030204" pitchFamily="34" charset="0"/>
                <a:cs typeface="Arial" panose="020B0604020202020204" pitchFamily="34" charset="0"/>
              </a:rPr>
              <a:t>The International Committee on Taxonomy of Viruses (ICTV) recently reclassified the Gyro virus genus.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Calibri" panose="020F0502020204030204" pitchFamily="34" charset="0"/>
                <a:cs typeface="Arial" panose="020B0604020202020204" pitchFamily="34" charset="0"/>
              </a:rPr>
              <a:t>A key characteristic for the majority of the Anelloviridae is the presence of an apoptosis-inducing protein, which is essential for virus replication.</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Calibri" panose="020F0502020204030204" pitchFamily="34" charset="0"/>
                <a:cs typeface="Arial" panose="020B0604020202020204" pitchFamily="34" charset="0"/>
              </a:rPr>
              <a:t>Sequence analysis indicates that at least three genotypes exist with 16% divergence between the groups.</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0844" y="704676"/>
            <a:ext cx="9177556" cy="498578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ct val="0"/>
              </a:spcAft>
            </a:pPr>
            <a:r>
              <a:rPr lang="en-US" sz="3200" b="1" u="sng">
                <a:effectLst/>
                <a:latin typeface="Elephant" panose="02020904090505020303" pitchFamily="18" charset="0"/>
                <a:ea typeface="WarnockPro-Regular"/>
                <a:cs typeface="Calibri" panose="020F0502020204030204" pitchFamily="34" charset="0"/>
              </a:rPr>
              <a:t>Age Resistance</a:t>
            </a:r>
            <a:endParaRPr lang="en-US" sz="3200" b="1" u="sng">
              <a:effectLst/>
              <a:latin typeface="Elephant" panose="02020904090505020303" pitchFamily="18" charset="0"/>
              <a:ea typeface="WarnockPro-Regular"/>
              <a:cs typeface="Calibri" panose="020F0502020204030204" pitchFamily="34" charset="0"/>
            </a:endParaRPr>
          </a:p>
          <a:p>
            <a:pPr marL="0" marR="0" algn="ctr">
              <a:lnSpc>
                <a:spcPct val="107000"/>
              </a:lnSpc>
              <a:spcBef>
                <a:spcPct val="0"/>
              </a:spcBef>
              <a:spcAft>
                <a:spcPct val="0"/>
              </a:spcAft>
            </a:pPr>
            <a:endParaRPr lang="en-US" sz="32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Under experimental conditions, age resistance to anemia develops rapidly during the first week of life and becomes complete by three weeks or even earlier in immunologically competent chickens. The degree of resistance may vary based on the virulence of the virus, dose, and route of infection. Development of age resistance is closely associated with the ability of the chicken to produce antibodies against the virus. Chickens infected at six weeks of age with high doses of CIAV rapidly develop neutralizing antibodies and do not shed virus, whereas chickens infected with a lower dose require more time to develop detectable</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Antibody and do shed virus.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In contrast to age resistance to anemia, numerous studies have demonstrated a lack of age resistance to the subclinical disease characterized by lymphocytic depletion of the thymus and spleen, and reduced cellular immune responses. Inoculation of six week‐ old chickens with relatively low doses of CIAV (tissue culture infective doses) via the ocular route resulted in virus replication in thymus, spleen, and liver, and subclinical disease resulting in reduced weight gain.</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0510" y="260058"/>
            <a:ext cx="9144000" cy="574330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Under commercial conditions, anemia in association with CIAV infection and accompanied by bacterial and parasitic diseases indicative of immunosuppression is observed in chickens up to 130 days of age. This suggests that the concept of age resistance may not always be valid in operations, possibly due to environmental factors or other pathogens that affect the immune function of the flocks.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ct val="0"/>
              </a:spcBef>
              <a:spcAft>
                <a:spcPct val="0"/>
              </a:spcAft>
            </a:pPr>
            <a:endParaRPr lang="en-US" sz="3200" b="1">
              <a:effectLst/>
              <a:latin typeface="Elephant" panose="02020904090505020303" pitchFamily="18" charset="0"/>
              <a:ea typeface="MyriadPro-Semibold"/>
              <a:cs typeface="Calibri" panose="020F0502020204030204" pitchFamily="34" charset="0"/>
            </a:endParaRPr>
          </a:p>
          <a:p>
            <a:pPr marL="0" marR="0">
              <a:lnSpc>
                <a:spcPct val="107000"/>
              </a:lnSpc>
              <a:spcBef>
                <a:spcPct val="0"/>
              </a:spcBef>
              <a:spcAft>
                <a:spcPct val="0"/>
              </a:spcAft>
            </a:pPr>
            <a:r>
              <a:rPr lang="en-US" sz="3200" b="1" u="sng">
                <a:effectLst/>
                <a:latin typeface="Elephant" panose="02020904090505020303" pitchFamily="18" charset="0"/>
                <a:ea typeface="MyriadPro-Semibold"/>
                <a:cs typeface="Calibri" panose="020F0502020204030204" pitchFamily="34" charset="0"/>
              </a:rPr>
              <a:t>Route of Infection and Virus Dose</a:t>
            </a:r>
            <a:endParaRPr lang="en-US" sz="14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Followings are the routes of infections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Wingdings" panose="05000000000000000000" pitchFamily="2" charset="2"/>
              <a:buChar char=""/>
            </a:pPr>
            <a:r>
              <a:rPr lang="en-US" sz="1800">
                <a:effectLst/>
                <a:latin typeface="Calibri" panose="020F0502020204030204" pitchFamily="34" charset="0"/>
                <a:ea typeface="WarnockPro-Regular"/>
                <a:cs typeface="Calibri" panose="020F0502020204030204" pitchFamily="34" charset="0"/>
              </a:rPr>
              <a:t>Contact.</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Wingdings" panose="05000000000000000000" pitchFamily="2" charset="2"/>
              <a:buChar char=""/>
            </a:pPr>
            <a:r>
              <a:rPr lang="en-US" sz="1800">
                <a:effectLst/>
                <a:latin typeface="Calibri" panose="020F0502020204030204" pitchFamily="34" charset="0"/>
                <a:ea typeface="WarnockPro-Regular"/>
                <a:cs typeface="Calibri" panose="020F0502020204030204" pitchFamily="34" charset="0"/>
              </a:rPr>
              <a:t>Oral.</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Wingdings" panose="05000000000000000000" pitchFamily="2" charset="2"/>
              <a:buChar char=""/>
            </a:pPr>
            <a:r>
              <a:rPr lang="en-US" sz="1800">
                <a:effectLst/>
                <a:latin typeface="Calibri" panose="020F0502020204030204" pitchFamily="34" charset="0"/>
                <a:ea typeface="WarnockPro-Regular"/>
                <a:cs typeface="Calibri" panose="020F0502020204030204" pitchFamily="34" charset="0"/>
              </a:rPr>
              <a:t>Nasal.</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Wingdings" panose="05000000000000000000" pitchFamily="2" charset="2"/>
              <a:buChar char=""/>
            </a:pPr>
            <a:r>
              <a:rPr lang="en-US" sz="1800">
                <a:effectLst/>
                <a:latin typeface="Calibri" panose="020F0502020204030204" pitchFamily="34" charset="0"/>
                <a:ea typeface="WarnockPro-Regular"/>
                <a:cs typeface="Calibri" panose="020F0502020204030204" pitchFamily="34" charset="0"/>
              </a:rPr>
              <a:t>Ocular.</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However parental route of infection is more effective than the other four route.</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ct val="0"/>
              </a:spcBef>
              <a:spcAft>
                <a:spcPct val="0"/>
              </a:spcAft>
            </a:pPr>
            <a:endParaRPr lang="en-US" sz="3200" b="1">
              <a:effectLst/>
              <a:latin typeface="Elephant" panose="02020904090505020303" pitchFamily="18" charset="0"/>
              <a:ea typeface="MyriadPro-Semibold"/>
              <a:cs typeface="Calibri" panose="020F0502020204030204" pitchFamily="34" charset="0"/>
            </a:endParaRPr>
          </a:p>
          <a:p>
            <a:pPr marL="0" marR="0">
              <a:lnSpc>
                <a:spcPct val="107000"/>
              </a:lnSpc>
              <a:spcBef>
                <a:spcPct val="0"/>
              </a:spcBef>
              <a:spcAft>
                <a:spcPct val="0"/>
              </a:spcAft>
            </a:pPr>
            <a:r>
              <a:rPr lang="en-US" sz="3200" b="1" u="sng">
                <a:effectLst/>
                <a:latin typeface="Elephant" panose="02020904090505020303" pitchFamily="18" charset="0"/>
                <a:ea typeface="MyriadPro-Semibold"/>
                <a:cs typeface="Calibri" panose="020F0502020204030204" pitchFamily="34" charset="0"/>
              </a:rPr>
              <a:t>Genetic Resistance</a:t>
            </a:r>
            <a:endParaRPr lang="en-US" sz="14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There is little information on genetic resistance to infection and disease.</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31178" y="394282"/>
            <a:ext cx="8959442" cy="544681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ct val="0"/>
              </a:spcAft>
            </a:pPr>
            <a:r>
              <a:rPr lang="en-US" sz="3200" b="1" u="sng">
                <a:effectLst/>
                <a:latin typeface="Elephant" panose="02020904090505020303" pitchFamily="18" charset="0"/>
                <a:ea typeface="MyriadPro-Semibold"/>
                <a:cs typeface="Calibri" panose="020F0502020204030204" pitchFamily="34" charset="0"/>
              </a:rPr>
              <a:t>Immunity</a:t>
            </a:r>
            <a:endParaRPr lang="en-US" sz="3200" b="1" u="sng">
              <a:effectLst/>
              <a:latin typeface="Elephant" panose="02020904090505020303" pitchFamily="18" charset="0"/>
              <a:ea typeface="MyriadPro-Semibold"/>
              <a:cs typeface="Calibri" panose="020F0502020204030204" pitchFamily="34" charset="0"/>
            </a:endParaRPr>
          </a:p>
          <a:p>
            <a:pPr marL="0" marR="0" algn="ctr">
              <a:lnSpc>
                <a:spcPct val="107000"/>
              </a:lnSpc>
              <a:spcBef>
                <a:spcPct val="0"/>
              </a:spcBef>
              <a:spcAft>
                <a:spcPct val="0"/>
              </a:spcAft>
            </a:pPr>
            <a:endParaRPr lang="en-US" sz="3200" u="sng">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2800" b="1" u="sng">
                <a:effectLst/>
                <a:latin typeface="Calibri" panose="020F0502020204030204" pitchFamily="34" charset="0"/>
                <a:ea typeface="MyriadPro-Semibold"/>
                <a:cs typeface="Calibri" panose="020F0502020204030204" pitchFamily="34" charset="0"/>
              </a:rPr>
              <a:t>Active Immunity</a:t>
            </a:r>
            <a:endParaRPr lang="en-US" sz="14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Antibody responses are the major arm of protective immunity against CIAV, but antibodies cannot be detected until three weeks post infection of susceptible day old chicks. Titers are low (1 : 80) and show little increase (1 : 320) until four weeks. Chickens inoculated intramuscularly at two to six weeks of age have a faster response with neutralizing antibody detectable as early as four to seven days and with maximum titers (1:1280–1: 5120) at 12 to 14 days post infection. Humoral antibody formation is delayed if chickens are infected orally rather than intramuscularly.</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Seroconversion in horizontally infected breeder flocks may be detected as early as eight to nine weeks of age, and most flocks have antibodies to CIAV at even 18–24 weeks. High titers of antibody persist in all birds of a flock for at least 52 weeks.</a:t>
            </a:r>
            <a:endParaRPr lang="en-US" sz="1800">
              <a:effectLst/>
              <a:latin typeface="Calibri" panose="020F0502020204030204" pitchFamily="34" charset="0"/>
              <a:ea typeface="WarnockPro-Regular"/>
              <a:cs typeface="Calibri" panose="020F0502020204030204" pitchFamily="34" charset="0"/>
            </a:endParaRPr>
          </a:p>
          <a:p>
            <a:pPr indent="457200" algn="just">
              <a:lnSpc>
                <a:spcPct val="107000"/>
              </a:lnSpc>
            </a:pPr>
            <a:r>
              <a:rPr lang="en-US" sz="1800">
                <a:effectLst/>
                <a:latin typeface="Calibri" panose="020F0502020204030204" pitchFamily="34" charset="0"/>
                <a:ea typeface="WarnockPro-Regular"/>
                <a:cs typeface="Calibri" panose="020F0502020204030204" pitchFamily="34" charset="0"/>
              </a:rPr>
              <a:t>Antibodies detected by a commercial ELISA kit will remain present until 60 to 80 weeks of age in CIAV‐infected SPF flocks. </a:t>
            </a:r>
            <a:r>
              <a:rPr lang="en-US" sz="1800" b="1">
                <a:effectLst/>
                <a:latin typeface="Calibri" panose="020F0502020204030204" pitchFamily="34" charset="0"/>
                <a:ea typeface="WarnockPro-Regular"/>
                <a:cs typeface="Calibri" panose="020F0502020204030204" pitchFamily="34" charset="0"/>
              </a:rPr>
              <a:t>However there is no information on the importance of cell‐mediated and innate non‐specific immunity.</a:t>
            </a:r>
            <a:endParaRPr lang="en-US" sz="18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81512" y="1015068"/>
            <a:ext cx="8766495" cy="317471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nSpc>
                <a:spcPct val="107000"/>
              </a:lnSpc>
              <a:spcBef>
                <a:spcPct val="0"/>
              </a:spcBef>
              <a:spcAft>
                <a:spcPct val="0"/>
              </a:spcAft>
            </a:pPr>
            <a:r>
              <a:rPr lang="en-US" sz="3200" b="1" u="sng">
                <a:effectLst/>
                <a:latin typeface="Calibri" panose="020F0502020204030204" pitchFamily="34" charset="0"/>
                <a:ea typeface="MyriadPro-Semibold"/>
                <a:cs typeface="Calibri" panose="020F0502020204030204" pitchFamily="34" charset="0"/>
              </a:rPr>
              <a:t>Passive Immunity</a:t>
            </a:r>
            <a:endParaRPr lang="en-US" sz="32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600">
                <a:effectLst/>
                <a:latin typeface="Calibri" panose="020F0502020204030204" pitchFamily="34" charset="0"/>
                <a:ea typeface="WarnockPro-Regular"/>
                <a:cs typeface="Calibri" panose="020F0502020204030204" pitchFamily="34" charset="0"/>
              </a:rPr>
              <a:t>Maternal antibodies provide complete protection of young chickens against CIAV‐induced anemia. This protection can be abrogated if chicks are immunosuppressed by other factors, like viral infections, especially infections such as IBDV that affect humoral immune responses.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b="1">
                <a:effectLst/>
                <a:latin typeface="Calibri" panose="020F0502020204030204" pitchFamily="34" charset="0"/>
                <a:ea typeface="WarnockPro-Regular"/>
                <a:cs typeface="Calibri" panose="020F0502020204030204" pitchFamily="34" charset="0"/>
              </a:rPr>
              <a:t>Maternally derived immunity, including protection against experimental challenge, persists for about three weeks.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b="1">
                <a:effectLst/>
                <a:latin typeface="Calibri" panose="020F0502020204030204" pitchFamily="34" charset="0"/>
                <a:ea typeface="WarnockPro-Regular"/>
                <a:cs typeface="Calibri" panose="020F0502020204030204" pitchFamily="34" charset="0"/>
              </a:rPr>
              <a:t>Furthermore, vertical transmission of the virus is unlikely to occur from antibody‐positive hens, but viral DNA can still be transmitted. Outbreaks of infectious anemia in the field are often correlated with the absence of anti‐CIAV antibody in the respective parent flocks.</a:t>
            </a:r>
            <a:endParaRPr lang="en-US" sz="12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5343" y="436228"/>
            <a:ext cx="9278224" cy="551272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ct val="0"/>
              </a:spcAft>
            </a:pPr>
            <a:r>
              <a:rPr lang="en-US" sz="3200" b="1" u="sng">
                <a:effectLst/>
                <a:latin typeface="Elephant" panose="02020904090505020303" pitchFamily="18" charset="0"/>
                <a:ea typeface="WarnockPro-Regular"/>
                <a:cs typeface="Calibri" panose="020F0502020204030204" pitchFamily="34" charset="0"/>
              </a:rPr>
              <a:t>Immunosuppression</a:t>
            </a:r>
            <a:endParaRPr lang="en-US" sz="32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endParaRPr lang="en-US" sz="1800">
              <a:effectLst/>
              <a:latin typeface="Calibri" panose="020F0502020204030204" pitchFamily="34" charset="0"/>
              <a:ea typeface="WarnockPro-Regular"/>
              <a:cs typeface="Calibri" panose="020F050202020403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Decreases in </a:t>
            </a:r>
            <a:r>
              <a:rPr lang="en-US" sz="1800" b="1">
                <a:effectLst/>
                <a:latin typeface="Calibri" panose="020F0502020204030204" pitchFamily="34" charset="0"/>
                <a:ea typeface="WarnockPro-Regular"/>
                <a:cs typeface="Calibri" panose="020F0502020204030204" pitchFamily="34" charset="0"/>
              </a:rPr>
              <a:t>macrophage</a:t>
            </a:r>
            <a:r>
              <a:rPr lang="en-US" sz="1800">
                <a:effectLst/>
                <a:latin typeface="Calibri" panose="020F0502020204030204" pitchFamily="34" charset="0"/>
                <a:ea typeface="WarnockPro-Regular"/>
                <a:cs typeface="Calibri" panose="020F0502020204030204" pitchFamily="34" charset="0"/>
              </a:rPr>
              <a:t> functions such as Fc receptor expression, interleukin (IL)‐1 production, phagocytosis, and bactericidal activity were noted after infection of one‐day‐old and three‐week‐old chicks.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2000" b="1">
                <a:effectLst/>
                <a:latin typeface="Calibri" panose="020F0502020204030204" pitchFamily="34" charset="0"/>
                <a:ea typeface="WarnockPro-Regular"/>
                <a:cs typeface="Calibri" panose="020F0502020204030204" pitchFamily="34" charset="0"/>
              </a:rPr>
              <a:t>T cell growth factor production (presumed to be IL‐2</a:t>
            </a:r>
            <a:r>
              <a:rPr lang="en-US" sz="1800">
                <a:effectLst/>
                <a:latin typeface="Calibri" panose="020F0502020204030204" pitchFamily="34" charset="0"/>
                <a:ea typeface="WarnockPro-Regular"/>
                <a:cs typeface="Calibri" panose="020F0502020204030204" pitchFamily="34" charset="0"/>
              </a:rPr>
              <a:t>) after </a:t>
            </a:r>
            <a:r>
              <a:rPr lang="en-US" sz="1800" i="1">
                <a:effectLst/>
                <a:latin typeface="Calibri" panose="020F0502020204030204" pitchFamily="34" charset="0"/>
                <a:ea typeface="WarnockPro-It"/>
                <a:cs typeface="Calibri" panose="020F0502020204030204" pitchFamily="34" charset="0"/>
              </a:rPr>
              <a:t>in vitro </a:t>
            </a:r>
            <a:r>
              <a:rPr lang="en-US" sz="1800">
                <a:effectLst/>
                <a:latin typeface="Calibri" panose="020F0502020204030204" pitchFamily="34" charset="0"/>
                <a:ea typeface="WarnockPro-Regular"/>
                <a:cs typeface="Calibri" panose="020F0502020204030204" pitchFamily="34" charset="0"/>
              </a:rPr>
              <a:t>stimulation was</a:t>
            </a:r>
            <a:r>
              <a:rPr lang="en-US" sz="2000">
                <a:effectLst/>
                <a:latin typeface="Calibri" panose="020F0502020204030204" pitchFamily="34" charset="0"/>
                <a:ea typeface="WarnockPro-Regular"/>
                <a:cs typeface="Calibri" panose="020F0502020204030204" pitchFamily="34" charset="0"/>
              </a:rPr>
              <a:t> </a:t>
            </a:r>
            <a:r>
              <a:rPr lang="en-US" sz="1800">
                <a:effectLst/>
                <a:latin typeface="Calibri" panose="020F0502020204030204" pitchFamily="34" charset="0"/>
                <a:ea typeface="WarnockPro-Regular"/>
                <a:cs typeface="Calibri" panose="020F0502020204030204" pitchFamily="34" charset="0"/>
              </a:rPr>
              <a:t>also decreased between 14 and 21 days PI. Similarly, a decrease in levels of IL‐2 mRNA in spleens and peripheral blood of infected chickens was detected in some</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2000" b="1">
                <a:effectLst/>
                <a:latin typeface="Calibri" panose="020F0502020204030204" pitchFamily="34" charset="0"/>
                <a:ea typeface="WarnockPro-Regular"/>
                <a:cs typeface="Calibri" panose="020F0502020204030204" pitchFamily="34" charset="0"/>
              </a:rPr>
              <a:t>CIAV infection is interfered by the increase in both IFN‐α and IFN‐γ mRNA levels in blood cells induced within four hours in response to vaccination with trivalent inactivated IBDV/ NDV/IBV vaccine.</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This marked effect on early </a:t>
            </a:r>
            <a:r>
              <a:rPr lang="en-US" sz="2000" b="1">
                <a:effectLst/>
                <a:latin typeface="Calibri" panose="020F0502020204030204" pitchFamily="34" charset="0"/>
                <a:ea typeface="WarnockPro-Regular"/>
                <a:cs typeface="Calibri" panose="020F0502020204030204" pitchFamily="34" charset="0"/>
              </a:rPr>
              <a:t>innate responses </a:t>
            </a:r>
            <a:r>
              <a:rPr lang="en-US" sz="1800">
                <a:effectLst/>
                <a:latin typeface="Calibri" panose="020F0502020204030204" pitchFamily="34" charset="0"/>
                <a:ea typeface="WarnockPro-Regular"/>
                <a:cs typeface="Calibri" panose="020F0502020204030204" pitchFamily="34" charset="0"/>
              </a:rPr>
              <a:t>was found one, two, and three weeks PI in chickens infected at four weeks of age. However, chickens exhibit an innate immune response to CIAV infection; four days PI of one‐day‐old chicks.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err="1">
                <a:effectLst/>
                <a:latin typeface="Calibri" panose="020F0502020204030204" pitchFamily="34" charset="0"/>
                <a:ea typeface="WarnockPro-Regular"/>
                <a:cs typeface="Calibri" panose="020F0502020204030204" pitchFamily="34" charset="0"/>
              </a:rPr>
              <a:t>Markowski‐Grimsrud and Schat found that CIAV infection significantly reduced the development of antigen‐specific CTL for MDV and REV in chickens infected with CIAV after three weeks of age, suggesting that CIAV can impact vaccinal immunity and recovery from infections.</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67406" y="604007"/>
            <a:ext cx="8607104" cy="491993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ct val="0"/>
              </a:spcAft>
            </a:pPr>
            <a:r>
              <a:rPr lang="en-US" sz="3200" b="1" u="sng">
                <a:effectLst/>
                <a:latin typeface="Elephant" panose="02020904090505020303" pitchFamily="18" charset="0"/>
                <a:ea typeface="MyriadPro-Semibold"/>
                <a:cs typeface="Calibri" panose="020F0502020204030204" pitchFamily="34" charset="0"/>
              </a:rPr>
              <a:t>CIAV as a Cofactor in Other Diseases</a:t>
            </a:r>
            <a:endParaRPr lang="en-US" sz="3200" b="1" u="sng">
              <a:effectLst/>
              <a:latin typeface="Elephant" panose="02020904090505020303" pitchFamily="18" charset="0"/>
              <a:ea typeface="MyriadPro-Semibold"/>
              <a:cs typeface="Calibri" panose="020F0502020204030204" pitchFamily="34" charset="0"/>
            </a:endParaRPr>
          </a:p>
          <a:p>
            <a:pPr marL="0" marR="0" algn="ctr">
              <a:lnSpc>
                <a:spcPct val="107000"/>
              </a:lnSpc>
              <a:spcBef>
                <a:spcPct val="0"/>
              </a:spcBef>
              <a:spcAft>
                <a:spcPct val="0"/>
              </a:spcAft>
            </a:pPr>
            <a:endParaRPr lang="en-US" sz="3200" b="1" u="sng">
              <a:latin typeface="Elephant" panose="02020904090505020303" pitchFamily="18" charset="0"/>
              <a:ea typeface="WarnockPro-Regular"/>
              <a:cs typeface="Calibri" panose="020F0502020204030204" pitchFamily="34" charset="0"/>
            </a:endParaRPr>
          </a:p>
          <a:p>
            <a:pPr marL="0" marR="0">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CIAV causes high damages when it comes as a cofactor in following diseases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Adenovirus diseases.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Reovirus Disease.</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IB.</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err="1">
                <a:effectLst/>
                <a:latin typeface="Calibri" panose="020F0502020204030204" pitchFamily="34" charset="0"/>
                <a:ea typeface="WarnockPro-Regular"/>
                <a:cs typeface="Calibri" panose="020F0502020204030204" pitchFamily="34" charset="0"/>
              </a:rPr>
              <a:t>Salomonellosis.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err="1">
                <a:effectLst/>
                <a:latin typeface="Calibri" panose="020F0502020204030204" pitchFamily="34" charset="0"/>
                <a:ea typeface="WarnockPro-Regular"/>
                <a:cs typeface="Calibri" panose="020F0502020204030204" pitchFamily="34" charset="0"/>
              </a:rPr>
              <a:t>Mycoplasmosis.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Coccidiosis.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IBD.</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ND.</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r>
              <a:rPr lang="en-US" sz="1800">
                <a:effectLst/>
                <a:latin typeface="Calibri" panose="020F0502020204030204" pitchFamily="34" charset="0"/>
                <a:ea typeface="WarnockPro-Regular"/>
                <a:cs typeface="Calibri" panose="020F0502020204030204" pitchFamily="34" charset="0"/>
              </a:rPr>
              <a:t>MDV.</a:t>
            </a:r>
            <a:endParaRPr lang="en-US" sz="1400">
              <a:latin typeface="Calibri" panose="020F0502020204030204" pitchFamily="34" charset="0"/>
              <a:ea typeface="WarnockPro-Regular"/>
              <a:cs typeface="Arial" panose="020B0604020202020204" pitchFamily="34" charset="0"/>
            </a:endParaRPr>
          </a:p>
          <a:p>
            <a:pPr marL="342900" marR="0" lvl="0" indent="-342900" algn="just">
              <a:lnSpc>
                <a:spcPct val="107000"/>
              </a:lnSpc>
              <a:spcBef>
                <a:spcPct val="0"/>
              </a:spcBef>
              <a:spcAft>
                <a:spcPct val="0"/>
              </a:spcAft>
              <a:buFont typeface="Symbol" panose="05050102010706020507" pitchFamily="18" charset="2"/>
              <a:buChar char=""/>
            </a:pPr>
            <a:endParaRPr lang="en-US" sz="1400">
              <a:effectLst/>
              <a:latin typeface="Calibri" panose="020F0502020204030204" pitchFamily="34" charset="0"/>
              <a:ea typeface="WarnockPro-Regular"/>
              <a:cs typeface="Arial" panose="020B0604020202020204" pitchFamily="34" charset="0"/>
            </a:endParaRPr>
          </a:p>
          <a:p>
            <a:pPr marR="0" lvl="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CIAV also considered the responsible factor for reduced formation of antibodies as a result of killed vaccinations of all the above diseases.</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0844" y="478172"/>
            <a:ext cx="9118833" cy="46551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ct val="0"/>
              </a:spcAft>
            </a:pPr>
            <a:r>
              <a:rPr lang="en-US" sz="3200" b="1" u="sng">
                <a:effectLst/>
                <a:latin typeface="Elephant" panose="02020904090505020303" pitchFamily="18" charset="0"/>
                <a:ea typeface="MyriadPro-Semibold"/>
                <a:cs typeface="Calibri" panose="020F0502020204030204" pitchFamily="34" charset="0"/>
              </a:rPr>
              <a:t>Differential Diagnosis</a:t>
            </a:r>
            <a:endParaRPr lang="en-US" sz="14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Intoxication with high doses of sulfonamides, or mycotoxins such as aflatoxin, can result in aplastic anemia and “hemorrhagic syndrome.”</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r>
              <a:rPr lang="en-US" sz="3200" b="1" u="sng">
                <a:effectLst/>
                <a:latin typeface="Elephant" panose="02020904090505020303" pitchFamily="18" charset="0"/>
                <a:ea typeface="MyriadPro-Semibold"/>
                <a:cs typeface="Calibri" panose="020F0502020204030204" pitchFamily="34" charset="0"/>
              </a:rPr>
              <a:t>Intervention Strategies</a:t>
            </a:r>
            <a:endParaRPr lang="en-US" sz="1400" u="sng">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2800" b="1" u="sng">
                <a:effectLst/>
                <a:latin typeface="Calibri" panose="020F0502020204030204" pitchFamily="34" charset="0"/>
                <a:ea typeface="MyriadPro-Semibold"/>
                <a:cs typeface="Calibri" panose="020F0502020204030204" pitchFamily="34" charset="0"/>
              </a:rPr>
              <a:t>Management Procedures</a:t>
            </a:r>
            <a:endParaRPr lang="en-US" sz="14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Improved hygiene has reduced seroconversion rates, but this may cause problems when flocks are exposed later in life. Eradication of CIAV is virtually impossible under field conditions and may be difficult on infected SPF premises. In the latter case, this is not only because of the high resistance of CIAV to disinfection, but also because viral DNA can be transmitted vertically, which may be reactivated during the laying cycle</a:t>
            </a:r>
            <a:r>
              <a:rPr lang="en-US" sz="2000">
                <a:effectLst/>
                <a:latin typeface="Calibri" panose="020F0502020204030204" pitchFamily="34" charset="0"/>
                <a:ea typeface="WarnockPro-Regular"/>
                <a:cs typeface="Calibri" panose="020F0502020204030204" pitchFamily="34" charset="0"/>
              </a:rPr>
              <a:t>. </a:t>
            </a:r>
            <a:r>
              <a:rPr lang="en-US" sz="2000" b="1">
                <a:effectLst/>
                <a:latin typeface="Calibri" panose="020F0502020204030204" pitchFamily="34" charset="0"/>
                <a:ea typeface="WarnockPro-Regular"/>
                <a:cs typeface="Calibri" panose="020F0502020204030204" pitchFamily="34" charset="0"/>
              </a:rPr>
              <a:t>Monitoring of breeder flocks for the presence of CIAV antibody should be done to avoid vertically transmitted disease outbreaks or to test the efficacy of vaccinations.</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403" y="989902"/>
            <a:ext cx="8531603" cy="449046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ct val="0"/>
              </a:spcAft>
            </a:pPr>
            <a:r>
              <a:rPr lang="en-US" sz="3200" b="1" u="sng">
                <a:effectLst/>
                <a:latin typeface="Elephant" panose="02020904090505020303" pitchFamily="18" charset="0"/>
                <a:ea typeface="MyriadPro-Semibold"/>
                <a:cs typeface="Calibri" panose="020F0502020204030204" pitchFamily="34" charset="0"/>
              </a:rPr>
              <a:t>Vaccination</a:t>
            </a:r>
            <a:endParaRPr lang="en-US" sz="3200" b="1" u="sng">
              <a:effectLst/>
              <a:latin typeface="Elephant" panose="02020904090505020303" pitchFamily="18" charset="0"/>
              <a:ea typeface="MyriadPro-Semibold"/>
              <a:cs typeface="Calibri" panose="020F0502020204030204" pitchFamily="34" charset="0"/>
            </a:endParaRPr>
          </a:p>
          <a:p>
            <a:pPr marL="0" marR="0" algn="ctr">
              <a:lnSpc>
                <a:spcPct val="107000"/>
              </a:lnSpc>
              <a:spcBef>
                <a:spcPct val="0"/>
              </a:spcBef>
              <a:spcAft>
                <a:spcPct val="0"/>
              </a:spcAft>
            </a:pPr>
            <a:endParaRPr lang="en-US" sz="32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Artificial exposure of young breeder flocks was originally achieved by transfer of litter from CIAV‐infected flocks or by providing drinking water containing CIAV‐positive tissue homogenate. This method is still used in countries where vaccines are not available or where vaccines are not applied for economic reasons. However, these procedures are very risky with regard to hygiene and level of exposure and should be discouraged.</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Vaccination should be performed at about 9 to 15 weeks of age, but never later than three to four weeks before the first collection of hatching eggs to avoid the hazard of vaccine virus spread through the egg. Vaccines can be applied in the drinking water or by injection</a:t>
            </a:r>
            <a:r>
              <a:rPr lang="en-US" sz="2000">
                <a:effectLst/>
                <a:latin typeface="Calibri" panose="020F0502020204030204" pitchFamily="34" charset="0"/>
                <a:ea typeface="WarnockPro-Regular"/>
                <a:cs typeface="Calibri" panose="020F0502020204030204" pitchFamily="34" charset="0"/>
              </a:rPr>
              <a:t>. </a:t>
            </a:r>
            <a:r>
              <a:rPr lang="en-US" sz="2000" b="1">
                <a:effectLst/>
                <a:latin typeface="Calibri" panose="020F0502020204030204" pitchFamily="34" charset="0"/>
                <a:ea typeface="WarnockPro-Regular"/>
                <a:cs typeface="Calibri" panose="020F0502020204030204" pitchFamily="34" charset="0"/>
              </a:rPr>
              <a:t>Based on the negative effect of CIAV on the generation of CTL when infection occurs after maternal antibodies have disappeared vaccination for broilers may also be necessary.</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31846" y="578841"/>
            <a:ext cx="8414158" cy="615476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Approximately one‐third of the complexes surveyed did routinely vaccinate all breeder pullets between 10 and 12 weeks of age. Males are not usually vaccinated.</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err="1">
                <a:effectLst/>
                <a:latin typeface="Calibri" panose="020F0502020204030204" pitchFamily="34" charset="0"/>
                <a:ea typeface="WarnockPro-Regular"/>
                <a:cs typeface="Calibri" panose="020F0502020204030204" pitchFamily="34" charset="0"/>
              </a:rPr>
              <a:t>Vaziry et al. showed that inoculation of one‐day‐old SPF chickens with a vaccine licensed for pullets resulted in persistence of the vaccine virus in the thymus and spleen in some birds, altering the thymopoiesis and inducing a low antibody response to CIAV.</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Inactivated vaccines have been tested in SPF breeder hens. Vaccinated hens showed seroconversion and their offspring were protected against challenge. Unfortunately, viral titers in MSB‐1 cells and embryos are generally low and therefore inactivated vaccines may not be cost‐effective.</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Based on the work by Koch et al. and Noteborn et al. indicating that co‐expression of VP1 and VP2 is required for induction of neutralizing antibodies, recombinant vaccines expressingVP1 and VP2 are possible.</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Linkage of the MDV VP22 coding sequence to the CIAV VP1 gene significantly increased the titers of neutralizing antibodies.</a:t>
            </a:r>
            <a:endParaRPr lang="en-US" sz="1800">
              <a:effectLst/>
              <a:latin typeface="Calibri" panose="020F0502020204030204" pitchFamily="34" charset="0"/>
              <a:ea typeface="WarnockPro-Regular"/>
              <a:cs typeface="Calibri" panose="020F0502020204030204" pitchFamily="34" charset="0"/>
            </a:endParaRPr>
          </a:p>
          <a:p>
            <a:pPr marL="0" marR="0" algn="ctr">
              <a:lnSpc>
                <a:spcPct val="107000"/>
              </a:lnSpc>
              <a:spcBef>
                <a:spcPct val="0"/>
              </a:spcBef>
              <a:spcAft>
                <a:spcPct val="0"/>
              </a:spcAft>
            </a:pPr>
            <a:r>
              <a:rPr lang="en-US" sz="3200" b="1" u="sng">
                <a:effectLst/>
                <a:latin typeface="Elephant" panose="02020904090505020303" pitchFamily="18" charset="0"/>
                <a:ea typeface="MyriadPro-Semibold"/>
                <a:cs typeface="Calibri" panose="020F0502020204030204" pitchFamily="34" charset="0"/>
              </a:rPr>
              <a:t>Treatment</a:t>
            </a:r>
            <a:endParaRPr lang="en-US" sz="32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No specific treatment for chickens affected by CIAV infection is available. Treatment with broad‐spectrum antibiotics to control bacterial infections usually associated with CIA might be indicated.</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gn="just">
              <a:spcBef>
                <a:spcPct val="0"/>
              </a:spcBef>
              <a:spcAft>
                <a:spcPct val="0"/>
              </a:spcAft>
            </a:pPr>
            <a:r>
              <a:rPr lang="en-US" sz="1800">
                <a:effectLst/>
                <a:latin typeface="Calibri" panose="020F0502020204030204" pitchFamily="34" charset="0"/>
                <a:ea typeface="Calibri" panose="020F0502020204030204" pitchFamily="34" charset="0"/>
                <a:cs typeface="Arial" panose="020B0604020202020204" pitchFamily="34" charset="0"/>
              </a:rPr>
              <a:t> </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31846" y="411061"/>
            <a:ext cx="8774884" cy="501893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ct val="0"/>
              </a:spcAft>
            </a:pPr>
            <a:endParaRPr lang="en-US" sz="3200" b="1" u="sng">
              <a:effectLst/>
              <a:latin typeface="Elephant" panose="02020904090505020303" pitchFamily="18"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r>
              <a:rPr lang="en-US" sz="3200" b="1" u="sng">
                <a:effectLst/>
                <a:latin typeface="Elephant" panose="02020904090505020303" pitchFamily="18" charset="0"/>
                <a:ea typeface="Calibri" panose="020F0502020204030204" pitchFamily="34" charset="0"/>
                <a:cs typeface="Arial" panose="020B0604020202020204" pitchFamily="34" charset="0"/>
              </a:rPr>
              <a:t>Synonyms of Disease</a:t>
            </a:r>
            <a:endParaRPr lang="en-US" sz="3200" u="sng">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r>
              <a:rPr lang="en-US" sz="1800">
                <a:effectLst/>
                <a:latin typeface="Calibri" panose="020F0502020204030204" pitchFamily="34" charset="0"/>
                <a:ea typeface="Calibri" panose="020F0502020204030204" pitchFamily="34" charset="0"/>
                <a:cs typeface="Arial" panose="020B0604020202020204" pitchFamily="34" charset="0"/>
              </a:rPr>
              <a:t>Hemorrhagic Syndrome</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r>
              <a:rPr lang="en-US" sz="1800">
                <a:effectLst/>
                <a:latin typeface="Calibri" panose="020F0502020204030204" pitchFamily="34" charset="0"/>
                <a:ea typeface="Calibri" panose="020F0502020204030204" pitchFamily="34" charset="0"/>
                <a:cs typeface="Arial" panose="020B0604020202020204" pitchFamily="34" charset="0"/>
              </a:rPr>
              <a:t>Anemia Dermatitis or Blue Wing Disease</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r>
              <a:rPr lang="en-US" sz="1600">
                <a:effectLst/>
                <a:latin typeface="Calibri" panose="020F0502020204030204" pitchFamily="34" charset="0"/>
                <a:ea typeface="Calibri" panose="020F0502020204030204" pitchFamily="34" charset="0"/>
                <a:cs typeface="Arial" panose="020B0604020202020204" pitchFamily="34" charset="0"/>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r>
              <a:rPr lang="en-US" sz="3200" u="sng">
                <a:effectLst/>
                <a:latin typeface="Elephant" panose="02020904090505020303" pitchFamily="18" charset="0"/>
                <a:ea typeface="Calibri" panose="020F0502020204030204" pitchFamily="34" charset="0"/>
                <a:cs typeface="Arial" panose="020B0604020202020204" pitchFamily="34" charset="0"/>
              </a:rPr>
              <a:t>Incidence and Distribution of CIAV</a:t>
            </a:r>
            <a:endParaRPr lang="en-US" sz="32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ctr">
              <a:lnSpc>
                <a:spcPct val="107000"/>
              </a:lnSpc>
              <a:spcBef>
                <a:spcPct val="0"/>
              </a:spcBef>
              <a:spcAft>
                <a:spcPct val="0"/>
              </a:spcAft>
            </a:pPr>
            <a:r>
              <a:rPr lang="en-US" sz="1800">
                <a:effectLst/>
                <a:latin typeface="Calibri" panose="020F0502020204030204" pitchFamily="34" charset="0"/>
                <a:ea typeface="Calibri" panose="020F0502020204030204" pitchFamily="34" charset="0"/>
                <a:cs typeface="Arial" panose="020B0604020202020204" pitchFamily="34" charset="0"/>
              </a:rPr>
              <a:t>CIAV is </a:t>
            </a:r>
            <a:r>
              <a:rPr lang="en-US" sz="1800">
                <a:solidFill>
                  <a:srgbClr val="202124"/>
                </a:solidFill>
                <a:effectLst/>
                <a:latin typeface="Calibri" panose="020F0502020204030204" pitchFamily="34" charset="0"/>
                <a:ea typeface="Calibri" panose="020F0502020204030204" pitchFamily="34" charset="0"/>
                <a:cs typeface="Calibri" panose="020F0502020204030204" pitchFamily="34" charset="0"/>
              </a:rPr>
              <a:t>ubiquitous in all chicken producing countries all over the world. However its importance as a disease is less clear because most breeder flocks are vaccinated against CIAV and preventing the clinical disease. However the countries that used intermediate vaccines against IBD they may suffer clinical CIAV disease.</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r>
              <a:rPr lang="en-US" sz="1600">
                <a:effectLst/>
                <a:latin typeface="Calibri" panose="020F0502020204030204" pitchFamily="34" charset="0"/>
                <a:ea typeface="Calibri" panose="020F0502020204030204" pitchFamily="34" charset="0"/>
                <a:cs typeface="Arial" panose="020B0604020202020204" pitchFamily="34" charset="0"/>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r>
              <a:rPr lang="en-US" sz="3200" b="1" u="sng">
                <a:effectLst/>
                <a:latin typeface="Elephant" panose="02020904090505020303" pitchFamily="18" charset="0"/>
                <a:ea typeface="Calibri" panose="020F0502020204030204" pitchFamily="34" charset="0"/>
                <a:cs typeface="Arial" panose="020B0604020202020204" pitchFamily="34" charset="0"/>
              </a:rPr>
              <a:t>History</a:t>
            </a:r>
            <a:endParaRPr lang="en-US" sz="3200" u="sng">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r>
              <a:rPr lang="en-US" sz="1800">
                <a:effectLst/>
                <a:latin typeface="Calibri" panose="020F0502020204030204" pitchFamily="34" charset="0"/>
                <a:ea typeface="Calibri" panose="020F0502020204030204" pitchFamily="34" charset="0"/>
                <a:cs typeface="Arial" panose="020B0604020202020204" pitchFamily="34" charset="0"/>
              </a:rPr>
              <a:t>CIAV (Gifu-1 strain) was first isolated in 1979 in Japan by Yuasa et al.</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5677" y="377505"/>
            <a:ext cx="9085277" cy="300999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ct val="0"/>
              </a:spcAft>
            </a:pPr>
            <a:r>
              <a:rPr lang="en-US" sz="3200" b="1" u="sng">
                <a:effectLst/>
                <a:latin typeface="Elephant" panose="02020904090505020303" pitchFamily="18" charset="0"/>
                <a:ea typeface="Calibri" panose="020F0502020204030204" pitchFamily="34" charset="0"/>
                <a:cs typeface="Arial" panose="020B0604020202020204" pitchFamily="34" charset="0"/>
              </a:rPr>
              <a:t>Morphology</a:t>
            </a:r>
            <a:endParaRPr lang="en-US" sz="3200" b="1" u="sng">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ct val="0"/>
              </a:spcBef>
              <a:spcAft>
                <a:spcPct val="0"/>
              </a:spcAft>
            </a:pPr>
            <a:r>
              <a:rPr lang="en-US" sz="1800">
                <a:effectLst/>
                <a:latin typeface="Calibri" panose="020F0502020204030204" pitchFamily="34" charset="0"/>
                <a:ea typeface="Calibri" panose="020F0502020204030204" pitchFamily="34" charset="0"/>
                <a:cs typeface="Arial" panose="020B0604020202020204" pitchFamily="34" charset="0"/>
              </a:rPr>
              <a:t>Size of virus is 25- 26.5 nm.</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1800">
                <a:effectLst/>
                <a:latin typeface="Calibri" panose="020F0502020204030204" pitchFamily="34" charset="0"/>
                <a:ea typeface="Calibri" panose="020F0502020204030204" pitchFamily="34" charset="0"/>
                <a:cs typeface="Arial" panose="020B0604020202020204" pitchFamily="34" charset="0"/>
              </a:rPr>
              <a:t>Two Types of virus on the basis of their orientation.</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2800" b="1">
                <a:effectLst/>
                <a:latin typeface="Calibri" panose="020F0502020204030204" pitchFamily="34" charset="0"/>
                <a:ea typeface="Calibri" panose="020F0502020204030204" pitchFamily="34" charset="0"/>
                <a:cs typeface="Arial" panose="020B0604020202020204" pitchFamily="34" charset="0"/>
              </a:rPr>
              <a:t>Type l</a:t>
            </a:r>
            <a:r>
              <a:rPr lang="en-US" sz="2000" b="1">
                <a:effectLst/>
                <a:latin typeface="Calibri" panose="020F0502020204030204" pitchFamily="34" charset="0"/>
                <a:ea typeface="Calibri" panose="020F0502020204030204" pitchFamily="34" charset="0"/>
                <a:cs typeface="Arial" panose="020B0604020202020204" pitchFamily="34" charset="0"/>
              </a:rPr>
              <a:t> </a:t>
            </a:r>
            <a:r>
              <a:rPr lang="en-US" sz="1800">
                <a:effectLst/>
                <a:latin typeface="Calibri" panose="020F0502020204030204" pitchFamily="34" charset="0"/>
                <a:ea typeface="Calibri" panose="020F0502020204030204" pitchFamily="34" charset="0"/>
                <a:cs typeface="Arial" panose="020B0604020202020204" pitchFamily="34" charset="0"/>
              </a:rPr>
              <a:t>particles have three-fold rotational symmetry</a:t>
            </a:r>
            <a:r>
              <a:rPr lang="en-US" sz="1800" b="1">
                <a:effectLst/>
                <a:latin typeface="Calibri" panose="020F0502020204030204" pitchFamily="34" charset="0"/>
                <a:ea typeface="Calibri" panose="020F0502020204030204" pitchFamily="34" charset="0"/>
                <a:cs typeface="Arial" panose="020B0604020202020204" pitchFamily="34" charset="0"/>
              </a:rPr>
              <a:t> </a:t>
            </a:r>
            <a:r>
              <a:rPr lang="en-US" sz="1800">
                <a:effectLst/>
                <a:latin typeface="Calibri" panose="020F0502020204030204" pitchFamily="34" charset="0"/>
                <a:ea typeface="Calibri" panose="020F0502020204030204" pitchFamily="34" charset="0"/>
                <a:cs typeface="Arial" panose="020B0604020202020204" pitchFamily="34" charset="0"/>
              </a:rPr>
              <a:t>and show a pattern of one central hollow surrounded by six neighboring hollows with a center-to-center distance of 7.5 nm.</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2800" b="1">
                <a:effectLst/>
                <a:latin typeface="Calibri" panose="020F0502020204030204" pitchFamily="34" charset="0"/>
                <a:ea typeface="Calibri" panose="020F0502020204030204" pitchFamily="34" charset="0"/>
                <a:cs typeface="Arial" panose="020B0604020202020204" pitchFamily="34" charset="0"/>
              </a:rPr>
              <a:t>Type ll </a:t>
            </a:r>
            <a:r>
              <a:rPr lang="en-US" sz="1800">
                <a:effectLst/>
                <a:latin typeface="Calibri" panose="020F0502020204030204" pitchFamily="34" charset="0"/>
                <a:ea typeface="Calibri" panose="020F0502020204030204" pitchFamily="34" charset="0"/>
                <a:cs typeface="Arial" panose="020B0604020202020204" pitchFamily="34" charset="0"/>
              </a:rPr>
              <a:t>particles exhibit five-fold rotational symmetry and consist of 10 evenly spaced surface protrusions giving the impression of a ‘’cog-wheel’’ structure.</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a:picLocks noChangeAspect="1"/>
          </p:cNvPicPr>
          <p:nvPr/>
        </p:nvPicPr>
        <p:blipFill>
          <a:blip r:embed="rId1">
            <a:extLst>
              <a:ext uri="{28A0092B-C50C-407E-A947-70E740481C1C}">
                <a14:useLocalDpi xmlns:a14="http://schemas.microsoft.com/office/drawing/2010/main" val="0"/>
              </a:ext>
            </a:extLst>
          </a:blip>
          <a:stretch>
            <a:fillRect/>
          </a:stretch>
        </p:blipFill>
        <p:spPr bwMode="auto">
          <a:xfrm>
            <a:off x="3400816" y="3544686"/>
            <a:ext cx="3335544" cy="2721889"/>
          </a:xfrm>
          <a:prstGeom prst="rect">
            <a:avLst/>
          </a:prstGeom>
          <a:noFill/>
          <a:ln>
            <a:noFill/>
          </a:ln>
        </p:spPr>
      </p:pic>
      <p:sp>
        <p:nvSpPr>
          <p:cNvPr id="4" name="TextBox 3"/>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66070" y="327171"/>
            <a:ext cx="9060110" cy="574330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just">
              <a:lnSpc>
                <a:spcPct val="107000"/>
              </a:lnSpc>
              <a:spcBef>
                <a:spcPct val="0"/>
              </a:spcBef>
              <a:spcAft>
                <a:spcPct val="0"/>
              </a:spcAft>
            </a:pPr>
            <a:r>
              <a:rPr lang="en-US" sz="3200" b="1" u="sng">
                <a:effectLst/>
                <a:latin typeface="Elephant" panose="02020904090505020303" pitchFamily="18" charset="0"/>
                <a:ea typeface="Calibri" panose="020F0502020204030204" pitchFamily="34" charset="0"/>
                <a:cs typeface="Arial" panose="020B0604020202020204" pitchFamily="34" charset="0"/>
              </a:rPr>
              <a:t>Chemical Composition</a:t>
            </a:r>
            <a:endParaRPr lang="en-US" sz="3200" u="sng">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ct val="0"/>
              </a:spcBef>
              <a:spcAft>
                <a:spcPct val="0"/>
              </a:spcAft>
            </a:pPr>
            <a:r>
              <a:rPr lang="en-US" sz="2800" b="1" u="sng">
                <a:effectLst/>
                <a:latin typeface="Calibri" panose="020F0502020204030204" pitchFamily="34" charset="0"/>
                <a:ea typeface="Calibri" panose="020F0502020204030204" pitchFamily="34" charset="0"/>
                <a:cs typeface="Arial" panose="020B0604020202020204" pitchFamily="34" charset="0"/>
              </a:rPr>
              <a:t>Viral DNA</a:t>
            </a:r>
            <a:endParaRPr lang="en-US" sz="14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Calibri" panose="020F0502020204030204" pitchFamily="34" charset="0"/>
                <a:cs typeface="Arial" panose="020B0604020202020204" pitchFamily="34" charset="0"/>
              </a:rPr>
              <a:t>The genome of CIAV consists of single-stranded, circular, covalently closed DNA of negative sense. Nearly all CIAV genomes are 2298 nm in length.</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2800" b="1" u="sng">
                <a:effectLst/>
                <a:latin typeface="Calibri" panose="020F0502020204030204" pitchFamily="34" charset="0"/>
                <a:ea typeface="Calibri" panose="020F0502020204030204" pitchFamily="34" charset="0"/>
                <a:cs typeface="Arial" panose="020B0604020202020204" pitchFamily="34" charset="0"/>
              </a:rPr>
              <a:t>Viral Proteins</a:t>
            </a:r>
            <a:endParaRPr lang="en-US" sz="1400" u="sng">
              <a:effectLst/>
              <a:latin typeface="Calibri" panose="020F0502020204030204" pitchFamily="34" charset="0"/>
              <a:ea typeface="Calibri" panose="020F0502020204030204" pitchFamily="34" charset="0"/>
              <a:cs typeface="Arial" panose="020B0604020202020204" pitchFamily="34" charset="0"/>
            </a:endParaRPr>
          </a:p>
          <a:p>
            <a:pPr marL="457200" marR="0" indent="457200" algn="just">
              <a:lnSpc>
                <a:spcPct val="107000"/>
              </a:lnSpc>
              <a:spcBef>
                <a:spcPct val="0"/>
              </a:spcBef>
              <a:spcAft>
                <a:spcPct val="0"/>
              </a:spcAft>
            </a:pPr>
            <a:r>
              <a:rPr lang="en-US" sz="2000" b="1">
                <a:effectLst/>
                <a:latin typeface="Calibri" panose="020F0502020204030204" pitchFamily="34" charset="0"/>
                <a:ea typeface="Calibri" panose="020F0502020204030204" pitchFamily="34" charset="0"/>
                <a:cs typeface="Arial" panose="020B0604020202020204" pitchFamily="34" charset="0"/>
              </a:rPr>
              <a:t>VP1</a:t>
            </a:r>
            <a:r>
              <a:rPr lang="en-US" sz="1800" b="1">
                <a:effectLst/>
                <a:latin typeface="Calibri" panose="020F0502020204030204" pitchFamily="34" charset="0"/>
                <a:ea typeface="Calibri" panose="020F0502020204030204" pitchFamily="34" charset="0"/>
                <a:cs typeface="Arial" panose="020B0604020202020204" pitchFamily="34" charset="0"/>
              </a:rPr>
              <a:t> </a:t>
            </a:r>
            <a:r>
              <a:rPr lang="en-US" sz="1800">
                <a:effectLst/>
                <a:latin typeface="Calibri" panose="020F0502020204030204" pitchFamily="34" charset="0"/>
                <a:ea typeface="Calibri" panose="020F0502020204030204" pitchFamily="34" charset="0"/>
                <a:cs typeface="Arial" panose="020B0604020202020204" pitchFamily="34" charset="0"/>
              </a:rPr>
              <a:t>It is capsid protein and gives structure to virus.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914400" marR="0" algn="just">
              <a:lnSpc>
                <a:spcPct val="107000"/>
              </a:lnSpc>
              <a:spcBef>
                <a:spcPct val="0"/>
              </a:spcBef>
              <a:spcAft>
                <a:spcPct val="0"/>
              </a:spcAft>
            </a:pPr>
            <a:r>
              <a:rPr lang="en-US" sz="2000" b="1">
                <a:effectLst/>
                <a:latin typeface="Calibri" panose="020F0502020204030204" pitchFamily="34" charset="0"/>
                <a:ea typeface="Calibri" panose="020F0502020204030204" pitchFamily="34" charset="0"/>
                <a:cs typeface="Arial" panose="020B0604020202020204" pitchFamily="34" charset="0"/>
              </a:rPr>
              <a:t>VP2</a:t>
            </a:r>
            <a:r>
              <a:rPr lang="en-US" sz="1800" b="1">
                <a:effectLst/>
                <a:latin typeface="Calibri" panose="020F0502020204030204" pitchFamily="34" charset="0"/>
                <a:ea typeface="Calibri" panose="020F0502020204030204" pitchFamily="34" charset="0"/>
                <a:cs typeface="Arial" panose="020B0604020202020204" pitchFamily="34" charset="0"/>
              </a:rPr>
              <a:t> </a:t>
            </a:r>
            <a:r>
              <a:rPr lang="en-US" sz="1800">
                <a:effectLst/>
                <a:latin typeface="Calibri" panose="020F0502020204030204" pitchFamily="34" charset="0"/>
                <a:ea typeface="Calibri" panose="020F0502020204030204" pitchFamily="34" charset="0"/>
                <a:cs typeface="Arial" panose="020B0604020202020204" pitchFamily="34" charset="0"/>
              </a:rPr>
              <a:t>is a non-</a:t>
            </a:r>
            <a:r>
              <a:rPr lang="en-US" sz="1800">
                <a:effectLst/>
                <a:latin typeface="Calibri" panose="020F0502020204030204" pitchFamily="34" charset="0"/>
                <a:ea typeface="Calibri" panose="020F0502020204030204" pitchFamily="34" charset="0"/>
                <a:cs typeface="Calibri" panose="020F0502020204030204" pitchFamily="34" charset="0"/>
              </a:rPr>
              <a:t>structural</a:t>
            </a:r>
            <a:r>
              <a:rPr lang="en-US" sz="1800">
                <a:effectLst/>
                <a:latin typeface="Calibri" panose="020F0502020204030204" pitchFamily="34" charset="0"/>
                <a:ea typeface="Calibri" panose="020F0502020204030204" pitchFamily="34" charset="0"/>
                <a:cs typeface="Arial" panose="020B0604020202020204" pitchFamily="34" charset="0"/>
              </a:rPr>
              <a:t> and scaffolding protein having different functions like support VP1 for proper conformation and also involved in apoptosis.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457200" marR="0" indent="457200" algn="just">
              <a:lnSpc>
                <a:spcPct val="107000"/>
              </a:lnSpc>
              <a:spcBef>
                <a:spcPct val="0"/>
              </a:spcBef>
              <a:spcAft>
                <a:spcPct val="0"/>
              </a:spcAft>
            </a:pPr>
            <a:r>
              <a:rPr lang="en-US" sz="2000" b="1">
                <a:effectLst/>
                <a:latin typeface="Calibri" panose="020F0502020204030204" pitchFamily="34" charset="0"/>
                <a:ea typeface="Calibri" panose="020F0502020204030204" pitchFamily="34" charset="0"/>
                <a:cs typeface="Arial" panose="020B0604020202020204" pitchFamily="34" charset="0"/>
              </a:rPr>
              <a:t>VP3</a:t>
            </a:r>
            <a:r>
              <a:rPr lang="en-US" sz="1800" b="1">
                <a:effectLst/>
                <a:latin typeface="Calibri" panose="020F0502020204030204" pitchFamily="34" charset="0"/>
                <a:ea typeface="Calibri" panose="020F0502020204030204" pitchFamily="34" charset="0"/>
                <a:cs typeface="Arial" panose="020B0604020202020204" pitchFamily="34" charset="0"/>
              </a:rPr>
              <a:t> </a:t>
            </a:r>
            <a:r>
              <a:rPr lang="en-US" sz="1800">
                <a:effectLst/>
                <a:latin typeface="Calibri" panose="020F0502020204030204" pitchFamily="34" charset="0"/>
                <a:ea typeface="Calibri" panose="020F0502020204030204" pitchFamily="34" charset="0"/>
                <a:cs typeface="Arial" panose="020B0604020202020204" pitchFamily="34" charset="0"/>
              </a:rPr>
              <a:t>It is involved in apoptosis.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457200" marR="0" indent="457200" algn="just">
              <a:lnSpc>
                <a:spcPct val="107000"/>
              </a:lnSpc>
              <a:spcBef>
                <a:spcPct val="0"/>
              </a:spcBef>
              <a:spcAft>
                <a:spcPct val="0"/>
              </a:spcAft>
            </a:pPr>
            <a:r>
              <a:rPr lang="en-US" sz="2000" b="1">
                <a:effectLst/>
                <a:latin typeface="Calibri" panose="020F0502020204030204" pitchFamily="34" charset="0"/>
                <a:ea typeface="Calibri" panose="020F0502020204030204" pitchFamily="34" charset="0"/>
                <a:cs typeface="Arial" panose="020B0604020202020204" pitchFamily="34" charset="0"/>
              </a:rPr>
              <a:t>Monoclonal Antibodies (mAb) </a:t>
            </a:r>
            <a:r>
              <a:rPr lang="en-US" sz="1800">
                <a:effectLst/>
                <a:latin typeface="Calibri" panose="020F0502020204030204" pitchFamily="34" charset="0"/>
                <a:ea typeface="Calibri" panose="020F0502020204030204" pitchFamily="34" charset="0"/>
                <a:cs typeface="Arial" panose="020B0604020202020204" pitchFamily="34" charset="0"/>
              </a:rPr>
              <a:t>are formed against VP1 protein.</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3200" b="1" u="sng">
                <a:effectLst/>
                <a:latin typeface="Elephant" panose="02020904090505020303" pitchFamily="18" charset="0"/>
                <a:ea typeface="Calibri" panose="020F0502020204030204" pitchFamily="34" charset="0"/>
                <a:cs typeface="Arial" panose="020B0604020202020204" pitchFamily="34" charset="0"/>
              </a:rPr>
              <a:t>Virus Replication</a:t>
            </a:r>
            <a:endParaRPr lang="en-US" sz="32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The replication of CIAV in very young chickens occurs primarily in hemocytoblasts in the bone marrow and T cell precursors in the cortex of the thymus. Replication of the virus in the cortex of the Thymus results in cell death of thymus by apoptosis through VP3 protein. Virus is also found at high levels in peripheral</a:t>
            </a:r>
            <a:r>
              <a:rPr lang="en-US" sz="1600">
                <a:effectLst/>
                <a:latin typeface="Calibri" panose="020F0502020204030204" pitchFamily="34" charset="0"/>
                <a:ea typeface="WarnockPro-Regular"/>
                <a:cs typeface="Calibri" panose="020F0502020204030204" pitchFamily="34" charset="0"/>
              </a:rPr>
              <a:t> </a:t>
            </a:r>
            <a:r>
              <a:rPr lang="en-US" sz="1800">
                <a:effectLst/>
                <a:latin typeface="Calibri" panose="020F0502020204030204" pitchFamily="34" charset="0"/>
                <a:ea typeface="WarnockPro-Regular"/>
                <a:cs typeface="Calibri" panose="020F0502020204030204" pitchFamily="34" charset="0"/>
              </a:rPr>
              <a:t>blood. In chickens infected at three or six weeks of age, CIAV replicates in the thymic cortex, but CIAV positive cells are rare in the bone marrow.</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6679" y="503339"/>
            <a:ext cx="8615493" cy="399942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ct val="0"/>
              </a:spcAft>
            </a:pPr>
            <a:endParaRPr lang="en-US" sz="3200" b="1" u="sng">
              <a:effectLst/>
              <a:latin typeface="Elephant" panose="02020904090505020303" pitchFamily="18" charset="0"/>
              <a:ea typeface="MyriadPro-Semibold"/>
              <a:cs typeface="Calibri" panose="020F0502020204030204" pitchFamily="34" charset="0"/>
            </a:endParaRPr>
          </a:p>
          <a:p>
            <a:pPr marL="0" marR="0" algn="ctr">
              <a:lnSpc>
                <a:spcPct val="107000"/>
              </a:lnSpc>
              <a:spcBef>
                <a:spcPct val="0"/>
              </a:spcBef>
              <a:spcAft>
                <a:spcPct val="0"/>
              </a:spcAft>
            </a:pPr>
            <a:r>
              <a:rPr lang="en-US" sz="3200" b="1" u="sng">
                <a:effectLst/>
                <a:latin typeface="Elephant" panose="02020904090505020303" pitchFamily="18" charset="0"/>
                <a:ea typeface="MyriadPro-Semibold"/>
                <a:cs typeface="Calibri" panose="020F0502020204030204" pitchFamily="34" charset="0"/>
              </a:rPr>
              <a:t>Sensitivity to Different Chemicals and Physical Agents</a:t>
            </a:r>
            <a:endParaRPr lang="en-US" sz="32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endParaRPr lang="en-US" sz="1800">
              <a:effectLst/>
              <a:latin typeface="Calibri" panose="020F0502020204030204" pitchFamily="34" charset="0"/>
              <a:ea typeface="WarnockPro-Regular"/>
              <a:cs typeface="Calibri" panose="020F050202020403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CIAV is extremely sensitive to different chemicals, however sensitive to</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Wingdings" panose="05000000000000000000" pitchFamily="2" charset="2"/>
              <a:buChar char=""/>
            </a:pPr>
            <a:r>
              <a:rPr lang="en-US" sz="1800">
                <a:effectLst/>
                <a:latin typeface="Calibri" panose="020F0502020204030204" pitchFamily="34" charset="0"/>
                <a:ea typeface="WarnockPro-Regular"/>
                <a:cs typeface="Calibri" panose="020F0502020204030204" pitchFamily="34" charset="0"/>
              </a:rPr>
              <a:t>Glutaraldehyde 1% solution for 10 minutes at room temperature.</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Wingdings" panose="05000000000000000000" pitchFamily="2" charset="2"/>
              <a:buChar char=""/>
            </a:pPr>
            <a:r>
              <a:rPr lang="en-US" sz="1800">
                <a:effectLst/>
                <a:latin typeface="Calibri" panose="020F0502020204030204" pitchFamily="34" charset="0"/>
                <a:ea typeface="WarnockPro-Regular"/>
                <a:cs typeface="Calibri" panose="020F0502020204030204" pitchFamily="34" charset="0"/>
              </a:rPr>
              <a:t>Formaldehyde 5% solution for 24 hours at room temperature.</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Wingdings" panose="05000000000000000000" pitchFamily="2" charset="2"/>
              <a:buChar char=""/>
            </a:pPr>
            <a:r>
              <a:rPr lang="en-US" sz="1800">
                <a:effectLst/>
                <a:latin typeface="Calibri" panose="020F0502020204030204" pitchFamily="34" charset="0"/>
                <a:ea typeface="WarnockPro-Regular"/>
                <a:cs typeface="Calibri" panose="020F0502020204030204" pitchFamily="34" charset="0"/>
              </a:rPr>
              <a:t>Iodine 10% solution for 24 hours at 37 °C.</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ct val="0"/>
              </a:spcBef>
              <a:spcAft>
                <a:spcPct val="0"/>
              </a:spcAft>
              <a:buFont typeface="Wingdings" panose="05000000000000000000" pitchFamily="2" charset="2"/>
              <a:buChar char=""/>
            </a:pPr>
            <a:r>
              <a:rPr lang="en-US" sz="1800">
                <a:effectLst/>
                <a:latin typeface="Calibri" panose="020F0502020204030204" pitchFamily="34" charset="0"/>
                <a:ea typeface="WarnockPro-Regular"/>
                <a:cs typeface="Calibri" panose="020F0502020204030204" pitchFamily="34" charset="0"/>
              </a:rPr>
              <a:t>Potassium peroximonosulphate 0.5% solution.</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ct val="0"/>
              </a:spcBef>
              <a:spcAft>
                <a:spcPct val="0"/>
              </a:spcAft>
            </a:pPr>
            <a:r>
              <a:rPr lang="en-US" sz="1600">
                <a:effectLst/>
                <a:latin typeface="Calibri" panose="020F0502020204030204" pitchFamily="34" charset="0"/>
                <a:ea typeface="WarnockPro-Regular"/>
                <a:cs typeface="Calibri" panose="020F0502020204030204" pitchFamily="34" charset="0"/>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07347" y="427839"/>
            <a:ext cx="8791662" cy="538102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ct val="0"/>
              </a:spcAft>
            </a:pPr>
            <a:endParaRPr lang="en-US" sz="3200" b="1" u="sng">
              <a:effectLst/>
              <a:latin typeface="Elephant" panose="02020904090505020303" pitchFamily="18" charset="0"/>
              <a:ea typeface="WarnockPro-Regular"/>
              <a:cs typeface="Calibri" panose="020F0502020204030204" pitchFamily="34" charset="0"/>
            </a:endParaRPr>
          </a:p>
          <a:p>
            <a:pPr marL="0" marR="0" algn="ctr">
              <a:lnSpc>
                <a:spcPct val="107000"/>
              </a:lnSpc>
              <a:spcBef>
                <a:spcPct val="0"/>
              </a:spcBef>
              <a:spcAft>
                <a:spcPct val="0"/>
              </a:spcAft>
            </a:pPr>
            <a:r>
              <a:rPr lang="en-US" sz="3200" b="1" u="sng">
                <a:effectLst/>
                <a:latin typeface="Elephant" panose="02020904090505020303" pitchFamily="18" charset="0"/>
                <a:ea typeface="WarnockPro-Regular"/>
                <a:cs typeface="Calibri" panose="020F0502020204030204" pitchFamily="34" charset="0"/>
              </a:rPr>
              <a:t>Strain Classification</a:t>
            </a:r>
            <a:endParaRPr lang="en-US" sz="3200" b="1" u="sng">
              <a:effectLst/>
              <a:latin typeface="Elephant" panose="02020904090505020303" pitchFamily="18" charset="0"/>
              <a:ea typeface="WarnockPro-Regular"/>
              <a:cs typeface="Calibri" panose="020F0502020204030204" pitchFamily="34" charset="0"/>
            </a:endParaRPr>
          </a:p>
          <a:p>
            <a:pPr marL="0" marR="0" algn="ctr">
              <a:lnSpc>
                <a:spcPct val="107000"/>
              </a:lnSpc>
              <a:spcBef>
                <a:spcPct val="0"/>
              </a:spcBef>
              <a:spcAft>
                <a:spcPct val="0"/>
              </a:spcAft>
            </a:pPr>
            <a:endParaRPr lang="en-US" sz="3200" u="sng">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ct val="0"/>
              </a:spcBef>
              <a:spcAft>
                <a:spcPct val="0"/>
              </a:spcAft>
            </a:pPr>
            <a:r>
              <a:rPr lang="en-US" sz="2800" b="1" u="sng">
                <a:effectLst/>
                <a:latin typeface="Calibri" panose="020F0502020204030204" pitchFamily="34" charset="0"/>
                <a:ea typeface="WarnockPro-Regular"/>
                <a:cs typeface="Calibri" panose="020F0502020204030204" pitchFamily="34" charset="0"/>
              </a:rPr>
              <a:t>Antigenicity</a:t>
            </a:r>
            <a:endParaRPr lang="en-US" sz="1400" u="sng">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CIAV has five genotypes 1, 2, 3a, 3b &amp; 4, all these five genotypes belongs to same serotype so there is good cross protection in between all genotypes. After vaccination seroconversion is mostly 85% to 100%.</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Elanco uses Cux strain (Germany-M55918). MSD uses 26Pu (USA-d10068).</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However, based on differences in reaction patterns with mAbs and DNA sequence differences resulting in changes in the predicted protein folding patterns, it is expected that strains may differ in antigenicity. Suggesting relevance of this antigenic difference.</a:t>
            </a: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marR="0" indent="457200" algn="just">
              <a:lnSpc>
                <a:spcPct val="107000"/>
              </a:lnSpc>
              <a:spcBef>
                <a:spcPct val="0"/>
              </a:spcBef>
              <a:spcAft>
                <a:spcPct val="0"/>
              </a:spcAft>
            </a:pPr>
            <a:r>
              <a:rPr lang="en-US" sz="1800">
                <a:effectLst/>
                <a:latin typeface="Calibri" panose="020F0502020204030204" pitchFamily="34" charset="0"/>
                <a:ea typeface="WarnockPro-Regular"/>
                <a:cs typeface="Calibri" panose="020F0502020204030204" pitchFamily="34" charset="0"/>
              </a:rPr>
              <a:t>A second serotype of CIAV, represented by CIAV‐7, has been reported. CIAV‐7 has physical characteristics similar to CIAV, and produces similar clinical disease and gross and microscopic lesions. However, thymic and bone marrow lesions and anemia produced by CIAV‐7 are much milder than those generated by CIAV.</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1">
            <a:extLst>
              <a:ext uri="{28A0092B-C50C-407E-A947-70E740481C1C}">
                <a14:useLocalDpi xmlns:a14="http://schemas.microsoft.com/office/drawing/2010/main" val="0"/>
              </a:ext>
            </a:extLst>
          </a:blip>
          <a:stretch>
            <a:fillRect/>
          </a:stretch>
        </p:blipFill>
        <p:spPr bwMode="auto">
          <a:xfrm>
            <a:off x="1568742" y="612395"/>
            <a:ext cx="7172587" cy="5478011"/>
          </a:xfrm>
          <a:prstGeom prst="rect">
            <a:avLst/>
          </a:prstGeom>
          <a:noFill/>
          <a:ln>
            <a:noFill/>
          </a:ln>
        </p:spPr>
      </p:pic>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1">
            <a:extLst>
              <a:ext uri="{28A0092B-C50C-407E-A947-70E740481C1C}">
                <a14:useLocalDpi xmlns:a14="http://schemas.microsoft.com/office/drawing/2010/main" val="0"/>
              </a:ext>
            </a:extLst>
          </a:blip>
          <a:stretch>
            <a:fillRect/>
          </a:stretch>
        </p:blipFill>
        <p:spPr bwMode="auto">
          <a:xfrm>
            <a:off x="1795244" y="620785"/>
            <a:ext cx="7650760" cy="5402510"/>
          </a:xfrm>
          <a:prstGeom prst="rect">
            <a:avLst/>
          </a:prstGeom>
          <a:noFill/>
          <a:ln>
            <a:noFill/>
          </a:ln>
        </p:spPr>
      </p:pic>
      <p:sp>
        <p:nvSpPr>
          <p:cNvPr id="3" name="TextBox 2"/>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endParaRPr lang="en-US" u="sng">
              <a:solidFill>
                <a:schemeClr val="accent5">
                  <a:lumMod val="75000"/>
                </a:schemeClr>
              </a:solidFill>
            </a:endParaRPr>
          </a:p>
        </p:txBody>
      </p:sp>
    </p:spTree>
  </p:cSld>
  <p:clrMapOvr>
    <a:masterClrMapping/>
  </p:clrMapOvr>
  <p:transition/>
</p:sld>
</file>

<file path=ppt/tags/tag1.xml><?xml version="1.0" encoding="utf-8"?>
<p:tagLst xmlns:p="http://schemas.openxmlformats.org/presentationml/2006/main">
  <p:tag name="AS_NET" val="6.0.25"/>
  <p:tag name="AS_OS" val="Unix 6.2.0.1013"/>
  <p:tag name="AS_RELEASE_DATE" val="2023.01.14"/>
  <p:tag name="AS_TITLE" val="Aspose.Slides for .NET5"/>
  <p:tag name="AS_VERSION" val="2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Trebuchet MS"/>
        <a:cs typeface="Arial"/>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Trebuchet MS"/>
        <a:cs typeface="Arial"/>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20831</Words>
  <Application>WPS Presentation</Application>
  <PresentationFormat>On-screen Show (4:3)</PresentationFormat>
  <Paragraphs>286</Paragraphs>
  <Slides>28</Slides>
  <Notes>0</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28</vt:i4>
      </vt:variant>
    </vt:vector>
  </HeadingPairs>
  <TitlesOfParts>
    <vt:vector size="45" baseType="lpstr">
      <vt:lpstr>Arial</vt:lpstr>
      <vt:lpstr>SimSun</vt:lpstr>
      <vt:lpstr>Wingdings</vt:lpstr>
      <vt:lpstr>Wingdings 3</vt:lpstr>
      <vt:lpstr>Arial</vt:lpstr>
      <vt:lpstr>Elephant</vt:lpstr>
      <vt:lpstr>Calibri</vt:lpstr>
      <vt:lpstr>WarnockPro-Regular</vt:lpstr>
      <vt:lpstr>Euphorigenic</vt:lpstr>
      <vt:lpstr>MyriadPro-Semibold</vt:lpstr>
      <vt:lpstr>Trebuchet MS</vt:lpstr>
      <vt:lpstr>Microsoft YaHei</vt:lpstr>
      <vt:lpstr>Arial Unicode MS</vt:lpstr>
      <vt:lpstr>Symbol</vt:lpstr>
      <vt:lpstr>WarnockPro-It</vt:lpstr>
      <vt:lpstr>Office Theme</vt:lpstr>
      <vt:lpstr>Facet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Dr Abid Ali</cp:lastModifiedBy>
  <cp:revision>2</cp:revision>
  <cp:lastPrinted>2024-01-03T12:32:00Z</cp:lastPrinted>
  <dcterms:created xsi:type="dcterms:W3CDTF">2024-01-03T12:32:00Z</dcterms:created>
  <dcterms:modified xsi:type="dcterms:W3CDTF">2024-02-23T06:02:26Z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8CD5031117E14430A0EC4301ABF10764_12</vt:lpwstr>
  </property>
  <property fmtid="{D5CDD505-2E9C-101B-9397-08002B2CF9AE}" pid="3" name="KSOProductBuildVer">
    <vt:lpwstr>1033-12.2.0.13431</vt:lpwstr>
  </property>
</Properties>
</file>