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3.1-->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77" r:id="rId2"/>
  </p:sldMasterIdLst>
  <p:sldIdLst>
    <p:sldId id="259" r:id="rId3"/>
    <p:sldId id="262" r:id="rId4"/>
    <p:sldId id="265" r:id="rId5"/>
    <p:sldId id="268" r:id="rId6"/>
    <p:sldId id="271" r:id="rId7"/>
    <p:sldId id="274" r:id="rId8"/>
    <p:sldId id="277" r:id="rId9"/>
    <p:sldId id="280" r:id="rId10"/>
    <p:sldId id="283" r:id="rId11"/>
    <p:sldId id="286" r:id="rId12"/>
    <p:sldId id="289" r:id="rId13"/>
    <p:sldId id="292" r:id="rId14"/>
    <p:sldId id="295" r:id="rId15"/>
    <p:sldId id="298" r:id="rId16"/>
    <p:sldId id="301" r:id="rId17"/>
    <p:sldId id="304" r:id="rId18"/>
    <p:sldId id="307" r:id="rId19"/>
  </p:sldIdLst>
  <p:sldSz cx="12192000" cy="6858000"/>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00"/>
    <p:restoredTop sz="0"/>
  </p:normalViewPr>
  <p:slideViewPr>
    <p:cSldViewPr>
      <p:cViewPr>
        <p:scale>
          <a:sx n="73" d="100"/>
          <a:sy n="73" d="100"/>
        </p:scale>
        <p:origin x="0" y="0"/>
      </p:cViewPr>
    </p:cSldViewPr>
  </p:slideViewPr>
  <p:notesViewPr>
    <p:cSldViewPr>
      <p:cViewPr>
        <p:scale>
          <a:sx n="1" d="100"/>
          <a:sy n="1"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tags" Target="tags/tag1.xml" /><Relationship Id="rId21" Type="http://schemas.openxmlformats.org/officeDocument/2006/relationships/presProps" Target="presProps.xml" /><Relationship Id="rId22" Type="http://schemas.openxmlformats.org/officeDocument/2006/relationships/viewProps" Target="viewProps.xml" /><Relationship Id="rId23" Type="http://schemas.openxmlformats.org/officeDocument/2006/relationships/theme" Target="theme/theme1.xml" /><Relationship Id="rId24"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title=""/>
        <p:cNvGrpSpPr/>
        <p:nvPr/>
      </p:nvGrpSpPr>
      <p:grpSpPr>
        <a:xfrm>
          <a:off x="0" y="0"/>
          <a:ext cx="0" cy="0"/>
        </a:xfrm>
      </p:grpSpPr>
      <p:sp>
        <p:nvSpPr>
          <p:cNvPr id="2" name="Title 1" title=""/>
          <p:cNvSpPr>
            <a:spLocks noGrp="1"/>
          </p:cNvSpPr>
          <p:nvPr>
            <p:ph type="ctrTitle"/>
          </p:nvPr>
        </p:nvSpPr>
        <p:spPr/>
        <p:txBody>
          <a:bodyPr/>
          <a:lstStyle/>
          <a:p>
            <a:r>
              <a:rPr lang="en-US" smtClean="0"/>
              <a:t>Click to edit Master title style</a:t>
            </a:r>
            <a:endParaRPr lang="en-US"/>
          </a:p>
        </p:txBody>
      </p:sp>
      <p:sp>
        <p:nvSpPr>
          <p:cNvPr id="3" name="Subtitle 2" title=""/>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title=""/>
          <p:cNvSpPr>
            <a:spLocks noGrp="1"/>
          </p:cNvSpPr>
          <p:nvPr>
            <p:ph type="dt" sz="half" idx="2"/>
          </p:nvPr>
        </p:nvSpPr>
        <p:spPr/>
        <p:txBody>
          <a:bodyPr/>
          <a:lstStyle/>
          <a:p>
            <a:fld id="{760EC7FD-88DE-4763-B655-35F4CE8CC3CA}" type="datetimeFigureOut">
              <a:rPr lang="en-US" smtClean="0"/>
              <a:t>11/7/2009</a:t>
            </a:fld>
            <a:endParaRPr lang="en-US"/>
          </a:p>
        </p:txBody>
      </p:sp>
      <p:sp>
        <p:nvSpPr>
          <p:cNvPr id="5" name="Footer Placeholder 4" title=""/>
          <p:cNvSpPr>
            <a:spLocks noGrp="1"/>
          </p:cNvSpPr>
          <p:nvPr>
            <p:ph type="ftr" sz="quarter" idx="3"/>
          </p:nvPr>
        </p:nvSpPr>
        <p:spPr/>
        <p:txBody>
          <a:bodyPr/>
          <a:lstStyle/>
          <a:p>
            <a:endParaRPr lang="en-US"/>
          </a:p>
        </p:txBody>
      </p:sp>
      <p:sp>
        <p:nvSpPr>
          <p:cNvPr id="6" name="Slide Number Placeholder 5" title=""/>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title=""/>
        <p:cNvGrpSpPr/>
        <p:nvPr/>
      </p:nvGrpSpPr>
      <p:grpSpPr>
        <a:xfrm>
          <a:off x="0" y="0"/>
          <a:ext cx="0" cy="0"/>
        </a:xfrm>
      </p:grpSpPr>
      <p:sp>
        <p:nvSpPr>
          <p:cNvPr id="2" name="Title 1" title=""/>
          <p:cNvSpPr>
            <a:spLocks noGrp="1"/>
          </p:cNvSpPr>
          <p:nvPr>
            <p:ph type="title"/>
          </p:nvPr>
        </p:nvSpPr>
        <p:spPr/>
        <p:txBody>
          <a:bodyPr/>
          <a:lstStyle/>
          <a:p>
            <a:r>
              <a:rPr lang="en-US" smtClean="0"/>
              <a:t>Click to edit Master title style</a:t>
            </a:r>
            <a:endParaRPr lang="en-US"/>
          </a:p>
        </p:txBody>
      </p:sp>
      <p:sp>
        <p:nvSpPr>
          <p:cNvPr id="3" name="Vertical Text Placeholder 2" title=""/>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title=""/>
          <p:cNvSpPr>
            <a:spLocks noGrp="1"/>
          </p:cNvSpPr>
          <p:nvPr>
            <p:ph type="dt" sz="half" idx="2"/>
          </p:nvPr>
        </p:nvSpPr>
        <p:spPr/>
        <p:txBody>
          <a:bodyPr/>
          <a:lstStyle/>
          <a:p>
            <a:fld id="{F1B57C0F-F77D-4B8D-A765-D3FDF4F22CC3}" type="datetimeFigureOut">
              <a:rPr lang="en-US" smtClean="0"/>
              <a:t>11/7/2009</a:t>
            </a:fld>
            <a:endParaRPr lang="en-US"/>
          </a:p>
        </p:txBody>
      </p:sp>
      <p:sp>
        <p:nvSpPr>
          <p:cNvPr id="5" name="Footer Placeholder 4" title=""/>
          <p:cNvSpPr>
            <a:spLocks noGrp="1"/>
          </p:cNvSpPr>
          <p:nvPr>
            <p:ph type="ftr" sz="quarter" idx="3"/>
          </p:nvPr>
        </p:nvSpPr>
        <p:spPr/>
        <p:txBody>
          <a:bodyPr/>
          <a:lstStyle/>
          <a:p>
            <a:endParaRPr lang="en-US"/>
          </a:p>
        </p:txBody>
      </p:sp>
      <p:sp>
        <p:nvSpPr>
          <p:cNvPr id="6" name="Slide Number Placeholder 5" title=""/>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title=""/>
        <p:cNvGrpSpPr/>
        <p:nvPr/>
      </p:nvGrpSpPr>
      <p:grpSpPr>
        <a:xfrm>
          <a:off x="0" y="0"/>
          <a:ext cx="0" cy="0"/>
        </a:xfrm>
      </p:grpSpPr>
      <p:sp>
        <p:nvSpPr>
          <p:cNvPr id="2" name="Vertical Title 1" title=""/>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title=""/>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title=""/>
          <p:cNvSpPr>
            <a:spLocks noGrp="1"/>
          </p:cNvSpPr>
          <p:nvPr>
            <p:ph type="dt" sz="half" idx="2"/>
          </p:nvPr>
        </p:nvSpPr>
        <p:spPr/>
        <p:txBody>
          <a:bodyPr/>
          <a:lstStyle/>
          <a:p>
            <a:fld id="{C5ECADF2-9675-4194-B196-825A04EA41B3}" type="datetimeFigureOut">
              <a:rPr lang="en-US" smtClean="0"/>
              <a:t>11/7/2009</a:t>
            </a:fld>
            <a:endParaRPr lang="en-US"/>
          </a:p>
        </p:txBody>
      </p:sp>
      <p:sp>
        <p:nvSpPr>
          <p:cNvPr id="5" name="Footer Placeholder 4" title=""/>
          <p:cNvSpPr>
            <a:spLocks noGrp="1"/>
          </p:cNvSpPr>
          <p:nvPr>
            <p:ph type="ftr" sz="quarter" idx="3"/>
          </p:nvPr>
        </p:nvSpPr>
        <p:spPr/>
        <p:txBody>
          <a:bodyPr/>
          <a:lstStyle/>
          <a:p>
            <a:endParaRPr lang="en-US"/>
          </a:p>
        </p:txBody>
      </p:sp>
      <p:sp>
        <p:nvSpPr>
          <p:cNvPr id="6" name="Slide Number Placeholder 5" title=""/>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reserve="1">
  <p:cSld name="Title Slide">
    <p:spTree>
      <p:nvGrpSpPr>
        <p:cNvPr id="1" name=""/>
        <p:cNvGrpSpPr/>
        <p:nvPr/>
      </p:nvGrpSpPr>
      <p:grpSpPr>
        <a:xfrm>
          <a:off x="0" y="0"/>
          <a: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6" name="Rectangle 25"/>
            <p:cNvSpPr/>
            <p:nvPr/>
          </p:nvSpPr>
          <p:spPr>
            <a:xfrm>
              <a:off x="9603442" y="-8467"/>
              <a:ext cx="2588558" cy="6866467"/>
            </a:xfrm>
            <a:custGeom>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8" name="Rectangle 27"/>
            <p:cNvSpPr/>
            <p:nvPr/>
          </p:nvSpPr>
          <p:spPr>
            <a:xfrm>
              <a:off x="9334500" y="-8467"/>
              <a:ext cx="2854326" cy="6866467"/>
            </a:xfrm>
            <a:custGeom>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9" name="Rectangle 28"/>
            <p:cNvSpPr/>
            <p:nvPr/>
          </p:nvSpPr>
          <p:spPr>
            <a:xfrm>
              <a:off x="10898730" y="-8467"/>
              <a:ext cx="1290094" cy="6866467"/>
            </a:xfrm>
            <a:custGeom>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30" name="Rectangle 29"/>
            <p:cNvSpPr/>
            <p:nvPr/>
          </p:nvSpPr>
          <p:spPr>
            <a:xfrm>
              <a:off x="10938999" y="-8467"/>
              <a:ext cx="1249825" cy="6866467"/>
            </a:xfrm>
            <a:custGeom>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60004382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268369631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233919321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E8F48C38-6EE6-448F-A5CA-6653AA3AA8B2}" type="datetimeFigureOut">
              <a:rPr lang="en-US" smtClean="0"/>
              <a:t>12/25/2023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415334250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E8F48C38-6EE6-448F-A5CA-6653AA3AA8B2}" type="datetimeFigureOut">
              <a:rPr lang="en-US" smtClean="0"/>
              <a:t>12/25/2023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58297586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8F48C38-6EE6-448F-A5CA-6653AA3AA8B2}" type="datetimeFigureOut">
              <a:rPr lang="en-US" smtClean="0"/>
              <a:t>12/25/2023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328290511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E8F48C38-6EE6-448F-A5CA-6653AA3AA8B2}" type="datetimeFigureOut">
              <a:rPr lang="en-US" smtClean="0"/>
              <a:t>12/25/2023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3952051861"/>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F48C38-6EE6-448F-A5CA-6653AA3AA8B2}" type="datetimeFigureOut">
              <a:rPr lang="en-US" smtClean="0"/>
              <a:t>12/25/2023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81326670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title=""/>
        <p:cNvGrpSpPr/>
        <p:nvPr/>
      </p:nvGrpSpPr>
      <p:grpSpPr>
        <a:xfrm>
          <a:off x="0" y="0"/>
          <a:ext cx="0" cy="0"/>
        </a:xfrm>
      </p:grpSpPr>
      <p:sp>
        <p:nvSpPr>
          <p:cNvPr id="2" name="Title 1" title=""/>
          <p:cNvSpPr>
            <a:spLocks noGrp="1"/>
          </p:cNvSpPr>
          <p:nvPr>
            <p:ph type="title"/>
          </p:nvPr>
        </p:nvSpPr>
        <p:spPr/>
        <p:txBody>
          <a:bodyPr/>
          <a:lstStyle/>
          <a:p>
            <a:r>
              <a:rPr lang="en-US" smtClean="0"/>
              <a:t>Click to edit Master title style</a:t>
            </a:r>
            <a:endParaRPr lang="en-US"/>
          </a:p>
        </p:txBody>
      </p:sp>
      <p:sp>
        <p:nvSpPr>
          <p:cNvPr id="3" name="Content Placeholder 2" title=""/>
          <p:cNvSpPr>
            <a:spLocks noGrp="1"/>
          </p:cNvSpPr>
          <p:nvPr>
            <p:ph idx="1"/>
          </p:nvPr>
        </p:nvSpPr>
        <p:spPr/>
        <p:txBody>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title=""/>
          <p:cNvSpPr>
            <a:spLocks noGrp="1"/>
          </p:cNvSpPr>
          <p:nvPr>
            <p:ph type="dt" sz="half" idx="2"/>
          </p:nvPr>
        </p:nvSpPr>
        <p:spPr/>
        <p:txBody>
          <a:bodyPr/>
          <a:lstStyle/>
          <a:p>
            <a:fld id="{241B0443-79A4-4A73-864A-AC51183F4888}" type="datetimeFigureOut">
              <a:rPr lang="en-US" smtClean="0"/>
              <a:t>11/7/2009</a:t>
            </a:fld>
            <a:endParaRPr lang="en-US"/>
          </a:p>
        </p:txBody>
      </p:sp>
      <p:sp>
        <p:nvSpPr>
          <p:cNvPr id="5" name="Footer Placeholder 4" title=""/>
          <p:cNvSpPr>
            <a:spLocks noGrp="1"/>
          </p:cNvSpPr>
          <p:nvPr>
            <p:ph type="ftr" sz="quarter" idx="3"/>
          </p:nvPr>
        </p:nvSpPr>
        <p:spPr/>
        <p:txBody>
          <a:bodyPr/>
          <a:lstStyle/>
          <a:p>
            <a:endParaRPr lang="en-US"/>
          </a:p>
        </p:txBody>
      </p:sp>
      <p:sp>
        <p:nvSpPr>
          <p:cNvPr id="6" name="Slide Number Placeholder 5" title=""/>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F48C38-6EE6-448F-A5CA-6653AA3AA8B2}" type="datetimeFigureOut">
              <a:rPr lang="en-US" smtClean="0"/>
              <a:t>12/25/2023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1268854588"/>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Title and Caption">
    <p:spTree>
      <p:nvGrpSpPr>
        <p:cNvPr id="1" name=""/>
        <p:cNvGrpSpPr/>
        <p:nvPr/>
      </p:nvGrpSpPr>
      <p:grpSpPr>
        <a:xfrm>
          <a:off x="0" y="0"/>
          <a: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155005193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Quote with Caption">
    <p:spTree>
      <p:nvGrpSpPr>
        <p:cNvPr id="1" name=""/>
        <p:cNvGrpSpPr/>
        <p:nvPr/>
      </p:nvGrpSpPr>
      <p:grpSpPr>
        <a:xfrm>
          <a:off x="0" y="0"/>
          <a: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751155194"/>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Name Card">
    <p:spTree>
      <p:nvGrpSpPr>
        <p:cNvPr id="1" name=""/>
        <p:cNvGrpSpPr/>
        <p:nvPr/>
      </p:nvGrpSpPr>
      <p:grpSpPr>
        <a:xfrm>
          <a:off x="0" y="0"/>
          <a: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4139992624"/>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Quote Name Card">
    <p:spTree>
      <p:nvGrpSpPr>
        <p:cNvPr id="1" name=""/>
        <p:cNvGrpSpPr/>
        <p:nvPr/>
      </p:nvGrpSpPr>
      <p:grpSpPr>
        <a:xfrm>
          <a:off x="0" y="0"/>
          <a: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2149880"/>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True or False">
    <p:spTree>
      <p:nvGrpSpPr>
        <p:cNvPr id="1" name=""/>
        <p:cNvGrpSpPr/>
        <p:nvPr/>
      </p:nvGrpSpPr>
      <p:grpSpPr>
        <a:xfrm>
          <a:off x="0" y="0"/>
          <a: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688351885"/>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2929034244"/>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321895062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title=""/>
        <p:cNvGrpSpPr/>
        <p:nvPr/>
      </p:nvGrpSpPr>
      <p:grpSpPr>
        <a:xfrm>
          <a:off x="0" y="0"/>
          <a:ext cx="0" cy="0"/>
        </a:xfrm>
      </p:grpSpPr>
      <p:sp>
        <p:nvSpPr>
          <p:cNvPr id="2" name="Title 1" title=""/>
          <p:cNvSpPr>
            <a:spLocks noGrp="1"/>
          </p:cNvSpPr>
          <p:nvPr>
            <p:ph type="title"/>
          </p:nvPr>
        </p:nvSpPr>
        <p:spPr/>
        <p:txBody>
          <a:bodyPr anchor="t"/>
          <a:lstStyle>
            <a:lvl1pPr algn="l">
              <a:defRPr sz="4000" b="1" cap="all"/>
            </a:lvl1pPr>
          </a:lstStyle>
          <a:p>
            <a:r>
              <a:rPr lang="en-US" smtClean="0"/>
              <a:t>Click to edit Master title style</a:t>
            </a:r>
            <a:endParaRPr lang="en-US"/>
          </a:p>
        </p:txBody>
      </p:sp>
      <p:sp>
        <p:nvSpPr>
          <p:cNvPr id="3" name="Text Placeholder 2" title=""/>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smtClean="0"/>
              <a:t>Click to edit Master text styles</a:t>
            </a:r>
          </a:p>
        </p:txBody>
      </p:sp>
      <p:sp>
        <p:nvSpPr>
          <p:cNvPr id="4" name="Date Placeholder 3" title=""/>
          <p:cNvSpPr>
            <a:spLocks noGrp="1"/>
          </p:cNvSpPr>
          <p:nvPr>
            <p:ph type="dt" sz="half" idx="2"/>
          </p:nvPr>
        </p:nvSpPr>
        <p:spPr/>
        <p:txBody>
          <a:bodyPr/>
          <a:lstStyle/>
          <a:p>
            <a:fld id="{C4ED2A25-0E6C-4C77-820F-C07485E33F3B}" type="datetimeFigureOut">
              <a:rPr lang="en-US" smtClean="0"/>
              <a:t>11/7/2009</a:t>
            </a:fld>
            <a:endParaRPr lang="en-US"/>
          </a:p>
        </p:txBody>
      </p:sp>
      <p:sp>
        <p:nvSpPr>
          <p:cNvPr id="5" name="Footer Placeholder 4" title=""/>
          <p:cNvSpPr>
            <a:spLocks noGrp="1"/>
          </p:cNvSpPr>
          <p:nvPr>
            <p:ph type="ftr" sz="quarter" idx="3"/>
          </p:nvPr>
        </p:nvSpPr>
        <p:spPr/>
        <p:txBody>
          <a:bodyPr/>
          <a:lstStyle/>
          <a:p>
            <a:endParaRPr lang="en-US"/>
          </a:p>
        </p:txBody>
      </p:sp>
      <p:sp>
        <p:nvSpPr>
          <p:cNvPr id="6" name="Slide Number Placeholder 5" title=""/>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title=""/>
        <p:cNvGrpSpPr/>
        <p:nvPr/>
      </p:nvGrpSpPr>
      <p:grpSpPr>
        <a:xfrm>
          <a:off x="0" y="0"/>
          <a:ext cx="0" cy="0"/>
        </a:xfrm>
      </p:grpSpPr>
      <p:sp>
        <p:nvSpPr>
          <p:cNvPr id="2" name="Title 1" title=""/>
          <p:cNvSpPr>
            <a:spLocks noGrp="1"/>
          </p:cNvSpPr>
          <p:nvPr>
            <p:ph type="title"/>
          </p:nvPr>
        </p:nvSpPr>
        <p:spPr/>
        <p:txBody>
          <a:bodyPr/>
          <a:lstStyle/>
          <a:p>
            <a:r>
              <a:rPr lang="en-US" smtClean="0"/>
              <a:t>Click to edit Master title style</a:t>
            </a:r>
            <a:endParaRPr lang="en-US"/>
          </a:p>
        </p:txBody>
      </p:sp>
      <p:sp>
        <p:nvSpPr>
          <p:cNvPr id="3" name="Content Placeholder 2" title=""/>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title=""/>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title=""/>
          <p:cNvSpPr>
            <a:spLocks noGrp="1"/>
          </p:cNvSpPr>
          <p:nvPr>
            <p:ph type="dt" sz="half" idx="3"/>
          </p:nvPr>
        </p:nvSpPr>
        <p:spPr/>
        <p:txBody>
          <a:bodyPr/>
          <a:lstStyle/>
          <a:p>
            <a:fld id="{9F7A65E7-5B6F-41ED-8AE8-9BA0D7C5B31D}" type="datetimeFigureOut">
              <a:rPr lang="en-US" smtClean="0"/>
              <a:t>11/7/2009</a:t>
            </a:fld>
            <a:endParaRPr lang="en-US"/>
          </a:p>
        </p:txBody>
      </p:sp>
      <p:sp>
        <p:nvSpPr>
          <p:cNvPr id="6" name="Footer Placeholder 5" title=""/>
          <p:cNvSpPr>
            <a:spLocks noGrp="1"/>
          </p:cNvSpPr>
          <p:nvPr>
            <p:ph type="ftr" sz="quarter" idx="4"/>
          </p:nvPr>
        </p:nvSpPr>
        <p:spPr/>
        <p:txBody>
          <a:bodyPr/>
          <a:lstStyle/>
          <a:p>
            <a:endParaRPr lang="en-US"/>
          </a:p>
        </p:txBody>
      </p:sp>
      <p:sp>
        <p:nvSpPr>
          <p:cNvPr id="7" name="Slide Number Placeholder 6" title=""/>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title=""/>
        <p:cNvGrpSpPr/>
        <p:nvPr/>
      </p:nvGrpSpPr>
      <p:grpSpPr>
        <a:xfrm>
          <a:off x="0" y="0"/>
          <a:ext cx="0" cy="0"/>
        </a:xfrm>
      </p:grpSpPr>
      <p:sp>
        <p:nvSpPr>
          <p:cNvPr id="2" name="Title 1" title=""/>
          <p:cNvSpPr>
            <a:spLocks noGrp="1"/>
          </p:cNvSpPr>
          <p:nvPr>
            <p:ph type="title"/>
          </p:nvPr>
        </p:nvSpPr>
        <p:spPr/>
        <p:txBody>
          <a:bodyPr/>
          <a:lstStyle/>
          <a:p>
            <a:r>
              <a:rPr lang="en-US" smtClean="0"/>
              <a:t>Click to edit Master title style</a:t>
            </a:r>
            <a:endParaRPr lang="en-US"/>
          </a:p>
        </p:txBody>
      </p:sp>
      <p:sp>
        <p:nvSpPr>
          <p:cNvPr id="3" name="Text Placeholder 2" title=""/>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4" name="Content Placeholder 3" title=""/>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title=""/>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6" name="Content Placeholder 5" title=""/>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title=""/>
          <p:cNvSpPr>
            <a:spLocks noGrp="1"/>
          </p:cNvSpPr>
          <p:nvPr>
            <p:ph type="dt" sz="half" idx="5"/>
          </p:nvPr>
        </p:nvSpPr>
        <p:spPr/>
        <p:txBody>
          <a:bodyPr/>
          <a:lstStyle/>
          <a:p>
            <a:fld id="{577C1742-1606-497D-B716-9C70D360B36A}" type="datetimeFigureOut">
              <a:rPr lang="en-US" smtClean="0"/>
              <a:t>11/7/2009</a:t>
            </a:fld>
            <a:endParaRPr lang="en-US"/>
          </a:p>
        </p:txBody>
      </p:sp>
      <p:sp>
        <p:nvSpPr>
          <p:cNvPr id="8" name="Footer Placeholder 7" title=""/>
          <p:cNvSpPr>
            <a:spLocks noGrp="1"/>
          </p:cNvSpPr>
          <p:nvPr>
            <p:ph type="ftr" sz="quarter" idx="6"/>
          </p:nvPr>
        </p:nvSpPr>
        <p:spPr/>
        <p:txBody>
          <a:bodyPr/>
          <a:lstStyle/>
          <a:p>
            <a:endParaRPr lang="en-US"/>
          </a:p>
        </p:txBody>
      </p:sp>
      <p:sp>
        <p:nvSpPr>
          <p:cNvPr id="9" name="Slide Number Placeholder 8" title=""/>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title=""/>
        <p:cNvGrpSpPr/>
        <p:nvPr/>
      </p:nvGrpSpPr>
      <p:grpSpPr>
        <a:xfrm>
          <a:off x="0" y="0"/>
          <a:ext cx="0" cy="0"/>
        </a:xfrm>
      </p:grpSpPr>
      <p:sp>
        <p:nvSpPr>
          <p:cNvPr id="2" name="Title 1" title=""/>
          <p:cNvSpPr>
            <a:spLocks noGrp="1"/>
          </p:cNvSpPr>
          <p:nvPr>
            <p:ph type="title"/>
          </p:nvPr>
        </p:nvSpPr>
        <p:spPr/>
        <p:txBody>
          <a:bodyPr/>
          <a:lstStyle/>
          <a:p>
            <a:r>
              <a:rPr lang="en-US" smtClean="0"/>
              <a:t>Click to edit Master title style</a:t>
            </a:r>
            <a:endParaRPr lang="en-US"/>
          </a:p>
        </p:txBody>
      </p:sp>
      <p:sp>
        <p:nvSpPr>
          <p:cNvPr id="3" name="Date Placeholder 2" title=""/>
          <p:cNvSpPr>
            <a:spLocks noGrp="1"/>
          </p:cNvSpPr>
          <p:nvPr>
            <p:ph type="dt" sz="half" idx="1"/>
          </p:nvPr>
        </p:nvSpPr>
        <p:spPr/>
        <p:txBody>
          <a:bodyPr/>
          <a:lstStyle/>
          <a:p>
            <a:fld id="{4399E7C8-CD10-4461-9015-13ED4D8E196B}" type="datetimeFigureOut">
              <a:rPr lang="en-US" smtClean="0"/>
              <a:t>11/7/2009</a:t>
            </a:fld>
            <a:endParaRPr lang="en-US"/>
          </a:p>
        </p:txBody>
      </p:sp>
      <p:sp>
        <p:nvSpPr>
          <p:cNvPr id="4" name="Footer Placeholder 3" title=""/>
          <p:cNvSpPr>
            <a:spLocks noGrp="1"/>
          </p:cNvSpPr>
          <p:nvPr>
            <p:ph type="ftr" sz="quarter" idx="2"/>
          </p:nvPr>
        </p:nvSpPr>
        <p:spPr/>
        <p:txBody>
          <a:bodyPr/>
          <a:lstStyle/>
          <a:p>
            <a:endParaRPr lang="en-US"/>
          </a:p>
        </p:txBody>
      </p:sp>
      <p:sp>
        <p:nvSpPr>
          <p:cNvPr id="5" name="Slide Number Placeholder 4" title=""/>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title=""/>
        <p:cNvGrpSpPr/>
        <p:nvPr/>
      </p:nvGrpSpPr>
      <p:grpSpPr>
        <a:xfrm>
          <a:off x="0" y="0"/>
          <a:ext cx="0" cy="0"/>
        </a:xfrm>
      </p:grpSpPr>
      <p:sp>
        <p:nvSpPr>
          <p:cNvPr id="2" name="Date Placeholder 1" title=""/>
          <p:cNvSpPr>
            <a:spLocks noGrp="1"/>
          </p:cNvSpPr>
          <p:nvPr>
            <p:ph type="dt" sz="half"/>
          </p:nvPr>
        </p:nvSpPr>
        <p:spPr/>
        <p:txBody>
          <a:bodyPr/>
          <a:lstStyle/>
          <a:p>
            <a:fld id="{9FB21198-3CBC-4AF1-88E9-A66B595C3DCC}" type="datetimeFigureOut">
              <a:rPr lang="en-US" smtClean="0"/>
              <a:t>11/7/2009</a:t>
            </a:fld>
            <a:endParaRPr lang="en-US"/>
          </a:p>
        </p:txBody>
      </p:sp>
      <p:sp>
        <p:nvSpPr>
          <p:cNvPr id="3" name="Footer Placeholder 2" title=""/>
          <p:cNvSpPr>
            <a:spLocks noGrp="1"/>
          </p:cNvSpPr>
          <p:nvPr>
            <p:ph type="ftr" sz="quarter" idx="1"/>
          </p:nvPr>
        </p:nvSpPr>
        <p:spPr/>
        <p:txBody>
          <a:bodyPr/>
          <a:lstStyle/>
          <a:p>
            <a:endParaRPr lang="en-US"/>
          </a:p>
        </p:txBody>
      </p:sp>
      <p:sp>
        <p:nvSpPr>
          <p:cNvPr id="4" name="Slide Number Placeholder 3" title=""/>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title=""/>
        <p:cNvGrpSpPr/>
        <p:nvPr/>
      </p:nvGrpSpPr>
      <p:grpSpPr>
        <a:xfrm>
          <a:off x="0" y="0"/>
          <a:ext cx="0" cy="0"/>
        </a:xfrm>
      </p:grpSpPr>
      <p:sp>
        <p:nvSpPr>
          <p:cNvPr id="2" name="Title 1" title=""/>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Content Placeholder 2" title=""/>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title=""/>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title=""/>
          <p:cNvSpPr>
            <a:spLocks noGrp="1"/>
          </p:cNvSpPr>
          <p:nvPr>
            <p:ph type="dt" sz="half" idx="3"/>
          </p:nvPr>
        </p:nvSpPr>
        <p:spPr/>
        <p:txBody>
          <a:bodyPr/>
          <a:lstStyle/>
          <a:p>
            <a:fld id="{EBE212B1-D666-4587-8B87-C84349E893CE}" type="datetimeFigureOut">
              <a:rPr lang="en-US" smtClean="0"/>
              <a:t>11/7/2009</a:t>
            </a:fld>
            <a:endParaRPr lang="en-US"/>
          </a:p>
        </p:txBody>
      </p:sp>
      <p:sp>
        <p:nvSpPr>
          <p:cNvPr id="6" name="Footer Placeholder 5" title=""/>
          <p:cNvSpPr>
            <a:spLocks noGrp="1"/>
          </p:cNvSpPr>
          <p:nvPr>
            <p:ph type="ftr" sz="quarter" idx="4"/>
          </p:nvPr>
        </p:nvSpPr>
        <p:spPr/>
        <p:txBody>
          <a:bodyPr/>
          <a:lstStyle/>
          <a:p>
            <a:endParaRPr lang="en-US"/>
          </a:p>
        </p:txBody>
      </p:sp>
      <p:sp>
        <p:nvSpPr>
          <p:cNvPr id="7" name="Slide Number Placeholder 6" title=""/>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title=""/>
        <p:cNvGrpSpPr/>
        <p:nvPr/>
      </p:nvGrpSpPr>
      <p:grpSpPr>
        <a:xfrm>
          <a:off x="0" y="0"/>
          <a:ext cx="0" cy="0"/>
        </a:xfrm>
      </p:grpSpPr>
      <p:sp>
        <p:nvSpPr>
          <p:cNvPr id="2" name="Title 1" title=""/>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Picture Placeholder 2" title=""/>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title=""/>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title=""/>
          <p:cNvSpPr>
            <a:spLocks noGrp="1"/>
          </p:cNvSpPr>
          <p:nvPr>
            <p:ph type="dt" sz="half" idx="3"/>
          </p:nvPr>
        </p:nvSpPr>
        <p:spPr/>
        <p:txBody>
          <a:bodyPr/>
          <a:lstStyle/>
          <a:p>
            <a:fld id="{B3F00ADF-CEB9-464E-9176-56AF949A034E}" type="datetimeFigureOut">
              <a:rPr lang="en-US" smtClean="0"/>
              <a:t>11/7/2009</a:t>
            </a:fld>
            <a:endParaRPr lang="en-US"/>
          </a:p>
        </p:txBody>
      </p:sp>
      <p:sp>
        <p:nvSpPr>
          <p:cNvPr id="6" name="Footer Placeholder 5" title=""/>
          <p:cNvSpPr>
            <a:spLocks noGrp="1"/>
          </p:cNvSpPr>
          <p:nvPr>
            <p:ph type="ftr" sz="quarter" idx="4"/>
          </p:nvPr>
        </p:nvSpPr>
        <p:spPr/>
        <p:txBody>
          <a:bodyPr/>
          <a:lstStyle/>
          <a:p>
            <a:endParaRPr lang="en-US"/>
          </a:p>
        </p:txBody>
      </p:sp>
      <p:sp>
        <p:nvSpPr>
          <p:cNvPr id="7" name="Slide Number Placeholder 6" title=""/>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slideLayout" Target="../slideLayouts/slideLayout23.xml" /><Relationship Id="rId13" Type="http://schemas.openxmlformats.org/officeDocument/2006/relationships/slideLayout" Target="../slideLayouts/slideLayout24.xml" /><Relationship Id="rId14" Type="http://schemas.openxmlformats.org/officeDocument/2006/relationships/slideLayout" Target="../slideLayouts/slideLayout25.xml" /><Relationship Id="rId15" Type="http://schemas.openxmlformats.org/officeDocument/2006/relationships/slideLayout" Target="../slideLayouts/slideLayout26.xml" /><Relationship Id="rId16" Type="http://schemas.openxmlformats.org/officeDocument/2006/relationships/slideLayout" Target="../slideLayouts/slideLayout27.xml" /><Relationship Id="rId17" Type="http://schemas.openxmlformats.org/officeDocument/2006/relationships/theme" Target="../theme/theme2.xml"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title=""/>
        <p:cNvGrpSpPr/>
        <p:nvPr/>
      </p:nvGrpSpPr>
      <p:grpSpPr>
        <a:xfrm>
          <a:off x="0" y="0"/>
          <a:ext cx="0" cy="0"/>
        </a:xfrm>
      </p:grpSpPr>
      <p:sp>
        <p:nvSpPr>
          <p:cNvPr id="2" name="Title Placeholder 1" title=""/>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title=""/>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title=""/>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11/7/2009</a:t>
            </a:fld>
            <a:endParaRPr lang="en-US"/>
          </a:p>
        </p:txBody>
      </p:sp>
      <p:sp>
        <p:nvSpPr>
          <p:cNvPr id="5" name="Footer Placeholder 4" title=""/>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title=""/>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3" name="Rectangle 25"/>
            <p:cNvSpPr/>
            <p:nvPr/>
          </p:nvSpPr>
          <p:spPr>
            <a:xfrm>
              <a:off x="9603442" y="-8467"/>
              <a:ext cx="2588558" cy="6866467"/>
            </a:xfrm>
            <a:custGeom>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5" name="Rectangle 27"/>
            <p:cNvSpPr/>
            <p:nvPr/>
          </p:nvSpPr>
          <p:spPr>
            <a:xfrm>
              <a:off x="9334500" y="-8467"/>
              <a:ext cx="2854326" cy="6866467"/>
            </a:xfrm>
            <a:custGeom>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6" name="Rectangle 28"/>
            <p:cNvSpPr/>
            <p:nvPr/>
          </p:nvSpPr>
          <p:spPr>
            <a:xfrm>
              <a:off x="10898730" y="-8467"/>
              <a:ext cx="1290094" cy="6866467"/>
            </a:xfrm>
            <a:custGeom>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7" name="Rectangle 29"/>
            <p:cNvSpPr/>
            <p:nvPr/>
          </p:nvSpPr>
          <p:spPr>
            <a:xfrm>
              <a:off x="10938999" y="-8467"/>
              <a:ext cx="1249825" cy="6866467"/>
            </a:xfrm>
            <a:custGeom>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8F48C38-6EE6-448F-A5CA-6653AA3AA8B2}" type="datetimeFigureOut">
              <a:rPr lang="en-US" smtClean="0"/>
              <a:t>12/25/2023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3190C60-8224-46C9-B18E-862212A54620}" type="slidenum">
              <a:rPr lang="en-US" smtClean="0"/>
              <a:t>‹#›</a:t>
            </a:fld>
            <a:endParaRPr lang="en-US"/>
          </a:p>
        </p:txBody>
      </p:sp>
    </p:spTree>
    <p:extLst>
      <p:ext uri="{BB962C8B-B14F-4D97-AF65-F5344CB8AC3E}">
        <p14:creationId xmlns:p14="http://schemas.microsoft.com/office/powerpoint/2010/main" val="1443021521"/>
      </p:ext>
    </p:extLst>
  </p:cSld>
  <p:clrMap bg1="lt1" tx1="dk1" bg2="lt2" tx2="dk2" accent1="accent1" accent2="accent2" accent3="accent3" accent4="accent4" accent5="accent5" accent6="accent6" hlink="hlink" folHlink="folHlink"/>
  <p:sldLayoutIdLst>
    <p:sldLayoutId id="2147483660"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8.xml" /><Relationship Id="rId2" Type="http://schemas.openxmlformats.org/officeDocument/2006/relationships/image" Target="../media/image1.jpeg" /><Relationship Id="rId3" Type="http://schemas.openxmlformats.org/officeDocument/2006/relationships/image" Target="../media/image2.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3983A71F-3D5C-759F-5513-2F4DB6A55B94}"/>
              </a:ext>
            </a:extLst>
          </p:cNvPr>
          <p:cNvSpPr txBox="1"/>
          <p:nvPr/>
        </p:nvSpPr>
        <p:spPr>
          <a:xfrm>
            <a:off x="1543574" y="654341"/>
            <a:ext cx="7315200" cy="556190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p>
        </p:txBody>
      </p:sp>
      <p:sp>
        <p:nvSpPr>
          <p:cNvPr id="3" name="TextBox 2">
            <a:extLst>
              <a:ext uri="{FF2B5EF4-FFF2-40B4-BE49-F238E27FC236}">
                <a16:creationId xmlns:a16="http://schemas.microsoft.com/office/drawing/2014/main" id="{B86C5DF8-2570-9968-04A6-34A8360DC6F5}"/>
              </a:ext>
            </a:extLst>
          </p:cNvPr>
          <p:cNvSpPr txBox="1"/>
          <p:nvPr/>
        </p:nvSpPr>
        <p:spPr>
          <a:xfrm>
            <a:off x="1258348" y="746620"/>
            <a:ext cx="8942665" cy="515025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r>
              <a:rPr lang="en-US" sz="4000" b="1" u="sng">
                <a:effectLst/>
                <a:latin typeface="Elephant" panose="02020904090505020303" pitchFamily="18" charset="0"/>
                <a:ea typeface="Calibri" panose="020f0502020204030204" pitchFamily="34" charset="0"/>
                <a:cs typeface="Times New Roman" panose="02020603050405020304" pitchFamily="18" charset="0"/>
              </a:rPr>
              <a:t>Avian Adenovirus Infections</a:t>
            </a:r>
            <a:endParaRPr lang="en-US" sz="40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b="1">
                <a:effectLst/>
                <a:latin typeface="Elephant" panose="02020904090505020303" pitchFamily="18"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A adenovirus cause different disease like HPS, IBH, AGE, EDS.</a:t>
            </a:r>
            <a:endParaRPr lang="en-US" sz="1800">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 </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Classification</a:t>
            </a:r>
            <a:endParaRPr lang="en-US" sz="32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b="1">
                <a:effectLst/>
                <a:latin typeface="Elephant" panose="02020904090505020303" pitchFamily="18"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Adenovirus belong to the family Adenoviridae. There are present 5 generas of which 3 generas hit birds. These 3 generas are </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1). Aviadenovirus (Group-I)			2). Siadenovirus (Group-II) </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3). Atadenovirus (Group-III)</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Nucleotide identity values between Aviadenovirus species might be low as 33% whereas between FADV species is up to 75%.  </a:t>
            </a:r>
            <a:endParaRPr lang="en-US" sz="1800">
              <a:effectLst/>
              <a:latin typeface="Calibri" panose="020f0502020204030204" pitchFamily="34" charset="0"/>
              <a:ea typeface="Calibri" panose="020f0502020204030204" pitchFamily="34" charset="0"/>
              <a:cs typeface="Arial" pitchFamily="34" charset="0"/>
            </a:endParaRPr>
          </a:p>
        </p:txBody>
      </p:sp>
      <p:sp>
        <p:nvSpPr>
          <p:cNvPr id="4" name="TextBox 3">
            <a:extLst>
              <a:ext uri="{FF2B5EF4-FFF2-40B4-BE49-F238E27FC236}">
                <a16:creationId xmlns:a16="http://schemas.microsoft.com/office/drawing/2014/main" id="{EE896837-2DCF-0516-88DF-6E8DAEF6835E}"/>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2311719401"/>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C3549516-0639-5431-1340-FA46A3A9BF04}"/>
              </a:ext>
            </a:extLst>
          </p:cNvPr>
          <p:cNvSpPr txBox="1"/>
          <p:nvPr/>
        </p:nvSpPr>
        <p:spPr>
          <a:xfrm>
            <a:off x="880844" y="327171"/>
            <a:ext cx="8934275" cy="563667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Transmission</a:t>
            </a:r>
          </a:p>
          <a:p>
            <a:pPr marL="0" marR="0" algn="ctr">
              <a:lnSpc>
                <a:spcPct val="107000"/>
              </a:lnSpc>
              <a:spcBef>
                <a:spcPct val="0"/>
              </a:spcBef>
              <a:spcAft>
                <a:spcPts val="800"/>
              </a:spcAft>
            </a:pP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Vertical transmission is important in the spread of FADV and consequently in induction of disease in field.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FADV has the tendency to remain latent and undetected during rearing. Reduced hatchability is one of the outcome of natural infection with FADV.</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Horizontal Transmission </a:t>
            </a:r>
            <a:r>
              <a:rPr lang="en-US" sz="1800">
                <a:effectLst/>
                <a:latin typeface="Times New Roman" panose="02020603050405020304" pitchFamily="18" charset="0"/>
                <a:ea typeface="Calibri" panose="020f0502020204030204" pitchFamily="34" charset="0"/>
                <a:cs typeface="Arial" pitchFamily="34" charset="0"/>
              </a:rPr>
              <a:t>occur mainly by feces, virus excretion depends upon virus strain and age of the bird, intermittent excretion may also be considered.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Other routes of transmission are contaminated dust, egg trays, Trolleys, Visitors (Particularly for FADV-4).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It is not uncommon to isolate two or even three strains from one bird indicating that there is little cross protection between different serotype despite the presence of high level of antibodies against a specific single serotype</a:t>
            </a:r>
            <a:r>
              <a:rPr lang="en-US" sz="1800">
                <a:effectLst/>
                <a:latin typeface="Times New Roman" panose="02020603050405020304" pitchFamily="18" charset="0"/>
                <a:ea typeface="Calibri" panose="020f0502020204030204" pitchFamily="34" charset="0"/>
                <a:cs typeface="Arial" pitchFamily="34" charset="0"/>
              </a:rPr>
              <a:t>. </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A2059F55-E0D7-A0FF-2667-9205A9FC42FC}"/>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797096616"/>
      </p:ext>
    </p:extLst>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1D7A8B07-B671-646F-3CB6-5DC92255364A}"/>
              </a:ext>
            </a:extLst>
          </p:cNvPr>
          <p:cNvSpPr txBox="1"/>
          <p:nvPr/>
        </p:nvSpPr>
        <p:spPr>
          <a:xfrm>
            <a:off x="805343" y="360727"/>
            <a:ext cx="9261446" cy="34358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just">
              <a:lnSpc>
                <a:spcPct val="107000"/>
              </a:lnSpc>
              <a:spcBef>
                <a:spcPct val="0"/>
              </a:spcBef>
              <a:spcAft>
                <a:spcPts val="800"/>
              </a:spcAft>
            </a:pPr>
            <a:endParaRPr lang="en-US" sz="1800">
              <a:effectLst/>
              <a:latin typeface="Times New Roman" panose="02020603050405020304" pitchFamily="18" charset="0"/>
              <a:ea typeface="Calibri" panose="020f0502020204030204" pitchFamily="34" charset="0"/>
              <a:cs typeface="Arial" pitchFamily="34" charset="0"/>
            </a:endParaRPr>
          </a:p>
          <a:p>
            <a:pPr marL="0" marR="0" algn="just">
              <a:lnSpc>
                <a:spcPct val="107000"/>
              </a:lnSpc>
              <a:spcBef>
                <a:spcPct val="0"/>
              </a:spcBef>
              <a:spcAft>
                <a:spcPts val="800"/>
              </a:spcAft>
            </a:pPr>
            <a:endParaRPr lang="en-US">
              <a:latin typeface="Times New Roman" panose="02020603050405020304" pitchFamily="18" charset="0"/>
              <a:ea typeface="Calibri" panose="020f0502020204030204" pitchFamily="34" charset="0"/>
              <a:cs typeface="Arial" pitchFamily="34" charset="0"/>
            </a:endParaRPr>
          </a:p>
          <a:p>
            <a:pPr marL="0" marR="0" algn="just">
              <a:lnSpc>
                <a:spcPct val="150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Excretion of the virus commonly re-occur at peak production that is because of stress associated with production and increased level of sex Harmons at that time that cause reactivation of the virus, which ultimately ensure maximum egg transmission to the next generation. Virus is present in feces, tracheal and nasal mucosa, kidneys, intestine and cecal tonsils therefore virus could be transmitted in all excretion, however maximum excretion occurs through feces.” </a:t>
            </a:r>
            <a:endParaRPr lang="en-US" sz="1600">
              <a:effectLst/>
              <a:latin typeface="Calibri" panose="020f0502020204030204" pitchFamily="34" charset="0"/>
              <a:ea typeface="Calibri" panose="020f0502020204030204" pitchFamily="34" charset="0"/>
              <a:cs typeface="Arial" pitchFamily="34" charset="0"/>
            </a:endParaRPr>
          </a:p>
          <a:p>
            <a:pPr>
              <a:lnSpc>
                <a:spcPct val="150000"/>
              </a:lnSpc>
            </a:pPr>
            <a:r>
              <a:rPr lang="en-US" sz="1800" b="1">
                <a:effectLst/>
                <a:latin typeface="Times New Roman" panose="02020603050405020304" pitchFamily="18" charset="0"/>
                <a:ea typeface="Calibri" panose="020f0502020204030204" pitchFamily="34" charset="0"/>
              </a:rPr>
              <a:t>Virus may also be present in the semens causing a potential risk where AI is being practiced</a:t>
            </a:r>
            <a:r>
              <a:rPr lang="en-US" sz="1800">
                <a:effectLst/>
                <a:latin typeface="Times New Roman" panose="02020603050405020304" pitchFamily="18" charset="0"/>
                <a:ea typeface="Calibri" panose="020f0502020204030204" pitchFamily="34" charset="0"/>
              </a:rPr>
              <a:t>. </a:t>
            </a:r>
            <a:endParaRPr lang="en-US"/>
          </a:p>
        </p:txBody>
      </p:sp>
      <p:sp>
        <p:nvSpPr>
          <p:cNvPr id="3" name="TextBox 2">
            <a:extLst>
              <a:ext uri="{FF2B5EF4-FFF2-40B4-BE49-F238E27FC236}">
                <a16:creationId xmlns:a16="http://schemas.microsoft.com/office/drawing/2014/main" id="{EDA30B50-0C5A-E676-F986-F9E2B4448466}"/>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1969498114"/>
      </p:ext>
    </p:extLst>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82148D4D-6B23-3E80-BA05-2E322DD02ACF}"/>
              </a:ext>
            </a:extLst>
          </p:cNvPr>
          <p:cNvSpPr txBox="1"/>
          <p:nvPr/>
        </p:nvSpPr>
        <p:spPr>
          <a:xfrm>
            <a:off x="612395" y="260059"/>
            <a:ext cx="9756397" cy="603575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Incubation Period</a:t>
            </a:r>
            <a:endParaRPr lang="en-US" sz="3200" u="sng">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2000">
                <a:effectLst/>
                <a:latin typeface="Times New Roman" panose="02020603050405020304" pitchFamily="18" charset="0"/>
                <a:ea typeface="Calibri" panose="020f0502020204030204" pitchFamily="34" charset="0"/>
                <a:cs typeface="Arial" pitchFamily="34" charset="0"/>
              </a:rPr>
              <a:t>Depending upon age of the birds and route of infection it may be as short as 24 to 48 hours.</a:t>
            </a:r>
            <a:r>
              <a:rPr lang="en-US" sz="4000" b="1">
                <a:effectLst/>
                <a:latin typeface="Times New Roman" panose="02020603050405020304" pitchFamily="18" charset="0"/>
                <a:ea typeface="Calibri" panose="020f0502020204030204" pitchFamily="34" charset="0"/>
                <a:cs typeface="Arial" pitchFamily="34" charset="0"/>
              </a:rPr>
              <a:t>  </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Virus Replication</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Replication involved 2 steps</a:t>
            </a:r>
            <a:endParaRPr lang="en-US" sz="18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1). Step.1 virus enter into the nucleus of the cell then there is formation of so called Early (E) Proteins as a result of Transcription and translation. </a:t>
            </a:r>
            <a:endParaRPr lang="en-US" sz="18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2). As a 2</a:t>
            </a:r>
            <a:r>
              <a:rPr lang="en-US" sz="1800" baseline="30000">
                <a:effectLst/>
                <a:latin typeface="Times New Roman" panose="02020603050405020304" pitchFamily="18" charset="0"/>
                <a:ea typeface="Calibri" panose="020f0502020204030204" pitchFamily="34" charset="0"/>
                <a:cs typeface="Arial" pitchFamily="34" charset="0"/>
              </a:rPr>
              <a:t>nd</a:t>
            </a:r>
            <a:r>
              <a:rPr lang="en-US" sz="1800">
                <a:effectLst/>
                <a:latin typeface="Times New Roman" panose="02020603050405020304" pitchFamily="18" charset="0"/>
                <a:ea typeface="Calibri" panose="020f0502020204030204" pitchFamily="34" charset="0"/>
                <a:cs typeface="Arial" pitchFamily="34" charset="0"/>
              </a:rPr>
              <a:t> step early protein redirects the cellular function by facilitating the replication of the virus DNA to form so called Late (L) Protein by Transcription and Translation. </a:t>
            </a:r>
            <a:endParaRPr lang="en-US" sz="18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Which is involved in the formation of structural protein of the virus. Assembly of the virus is completed in the nucleus. After good viral papulation nucleus burst virus is released into the cytoplasm and then cell burst after wards. </a:t>
            </a:r>
            <a:endParaRPr lang="en-US" sz="18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DB805017-0714-3391-C4CD-9F975E3600AC}"/>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2599774889"/>
      </p:ext>
    </p:extLst>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4E05B297-88B9-78A5-8B7A-2374BD678445}"/>
              </a:ext>
            </a:extLst>
          </p:cNvPr>
          <p:cNvSpPr txBox="1"/>
          <p:nvPr/>
        </p:nvSpPr>
        <p:spPr>
          <a:xfrm>
            <a:off x="595618" y="234892"/>
            <a:ext cx="9144000" cy="606101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Diagnosis</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Real time PCR is being used for the diagnosis of FADV. specimens of choice are feces, Cecal tonsils, pharynx, Kidney and liver. In birds without lesions Cecal tonsils, liver and Pancreas are required organs.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Primers that detect individual serotypes can be developed and FTA papers (FTA Card) can be used for preservation and transportation as a source of viral DNA.</a:t>
            </a:r>
            <a:endParaRPr lang="en-US" sz="1600">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3200" b="1">
                <a:effectLst/>
                <a:latin typeface="Times New Roman" panose="02020603050405020304" pitchFamily="18" charset="0"/>
                <a:ea typeface="Calibri" panose="020f0502020204030204" pitchFamily="34" charset="0"/>
                <a:cs typeface="Arial" pitchFamily="34" charset="0"/>
              </a:rPr>
              <a:t> </a:t>
            </a:r>
            <a:endParaRPr lang="en-US" sz="16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Serology</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 Some Aviadenoviruses can hemagglutinate rate and shape erythrocytes therefore HI is not preferred method for serology. Serum neutralization test, ELISA can be used for detection of type specific antibodies. Recombinant and no-structural protein 30K and 100K can be used to differentiate between infected and vaccinated birds. Hexon protein can be used to detect homologous antibodies with good sensitivity. The presence of humoral antibodies gives no indication of the state of local immunity at mucosal surfaces. </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71CF264B-A252-D983-0848-E9DEA362EE26}"/>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4113385058"/>
      </p:ext>
    </p:extLst>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43B1659A-B1FE-5A3B-A9ED-7433C0788487}"/>
              </a:ext>
            </a:extLst>
          </p:cNvPr>
          <p:cNvSpPr txBox="1"/>
          <p:nvPr/>
        </p:nvSpPr>
        <p:spPr>
          <a:xfrm>
            <a:off x="939567" y="343949"/>
            <a:ext cx="9169167" cy="420922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Immunity</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err="1">
                <a:effectLst/>
                <a:latin typeface="Times New Roman" panose="02020603050405020304" pitchFamily="18" charset="0"/>
                <a:ea typeface="Calibri" panose="020f0502020204030204" pitchFamily="34" charset="0"/>
                <a:cs typeface="Arial" pitchFamily="34" charset="0"/>
              </a:rPr>
              <a:t>Aviadenoviruses have common group specific antigen. Which is distinct/different from that of Siadenovirus, Atadenovirus. Following infection or vaccination birds developed serotype specific antibodies that are detectable after one week and reaches at peak after 3 weeks.</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After primary infection bird remain protected to re-infection up to 7 to 8 weeks.</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Virus excretion can occur even in the presence maternal antibodies and humoral antibodies following a natural route of infection. Short lived local immunity mainly provides protection against re-infection while circulating antibodies mainly protect against invasion of internal organs. With regards to protection neutralizing antibodies are not solely responsible for protection.  </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C98A2E80-98EB-20DE-E5CC-C464088D6569}"/>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2985928015"/>
      </p:ext>
    </p:extLst>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959CE906-C6CE-D194-7CC6-4653EA627055}"/>
              </a:ext>
            </a:extLst>
          </p:cNvPr>
          <p:cNvSpPr txBox="1"/>
          <p:nvPr/>
        </p:nvSpPr>
        <p:spPr>
          <a:xfrm>
            <a:off x="721453" y="276837"/>
            <a:ext cx="9177556" cy="52706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Vaccination</a:t>
            </a:r>
          </a:p>
          <a:p>
            <a:pPr marL="0" marR="0" algn="ctr">
              <a:lnSpc>
                <a:spcPct val="107000"/>
              </a:lnSpc>
              <a:spcBef>
                <a:spcPct val="0"/>
              </a:spcBef>
              <a:spcAft>
                <a:spcPts val="800"/>
              </a:spcAft>
            </a:pPr>
            <a:endParaRPr lang="en-US" sz="16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In the diseased birds sometime heterologous serotype are isolated in addition to homologous serotype vaccine strain that show the lack of cross protection between these serotype.</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Contrary to this inactivated oil emulsion FADV-4 vaccine induces a high level of protection against various serotypes, not only in vaccinated/challenged SPF birds but also in broiler originated from vaccinated breeders.</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Autogenous vaccines produced locally also sometime gives good result against local strain.</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IBH:</a:t>
            </a:r>
            <a:r>
              <a:rPr lang="en-US" sz="1800">
                <a:effectLst/>
                <a:latin typeface="Times New Roman" panose="02020603050405020304" pitchFamily="18" charset="0"/>
                <a:ea typeface="Calibri" panose="020f0502020204030204" pitchFamily="34" charset="0"/>
                <a:cs typeface="Arial" pitchFamily="34" charset="0"/>
              </a:rPr>
              <a:t> complete protection can be obtained in progenies successfully up to 50 weeks of age with grandparents are vaccinated with FADV-D, FADV-E at 10</a:t>
            </a:r>
            <a:r>
              <a:rPr lang="en-US" sz="1800" baseline="30000">
                <a:effectLst/>
                <a:latin typeface="Times New Roman" panose="02020603050405020304" pitchFamily="18" charset="0"/>
                <a:ea typeface="Calibri" panose="020f0502020204030204" pitchFamily="34" charset="0"/>
                <a:cs typeface="Arial" pitchFamily="34" charset="0"/>
              </a:rPr>
              <a:t>th</a:t>
            </a:r>
            <a:r>
              <a:rPr lang="en-US" sz="1800">
                <a:effectLst/>
                <a:latin typeface="Times New Roman" panose="02020603050405020304" pitchFamily="18" charset="0"/>
                <a:ea typeface="Calibri" panose="020f0502020204030204" pitchFamily="34" charset="0"/>
                <a:cs typeface="Arial" pitchFamily="34" charset="0"/>
              </a:rPr>
              <a:t> week</a:t>
            </a:r>
            <a:r>
              <a:rPr lang="en-US" sz="1800" b="1">
                <a:effectLst/>
                <a:latin typeface="Times New Roman" panose="02020603050405020304" pitchFamily="18" charset="0"/>
                <a:ea typeface="Calibri" panose="020f0502020204030204" pitchFamily="34" charset="0"/>
                <a:cs typeface="Arial" pitchFamily="34" charset="0"/>
              </a:rPr>
              <a:t> </a:t>
            </a:r>
            <a:r>
              <a:rPr lang="en-US" sz="1800">
                <a:effectLst/>
                <a:latin typeface="Times New Roman" panose="02020603050405020304" pitchFamily="18" charset="0"/>
                <a:ea typeface="Calibri" panose="020f0502020204030204" pitchFamily="34" charset="0"/>
                <a:cs typeface="Arial" pitchFamily="34" charset="0"/>
              </a:rPr>
              <a:t>and 17</a:t>
            </a:r>
            <a:r>
              <a:rPr lang="en-US" sz="1800" baseline="30000">
                <a:effectLst/>
                <a:latin typeface="Times New Roman" panose="02020603050405020304" pitchFamily="18" charset="0"/>
                <a:ea typeface="Calibri" panose="020f0502020204030204" pitchFamily="34" charset="0"/>
                <a:cs typeface="Arial" pitchFamily="34" charset="0"/>
              </a:rPr>
              <a:t>th</a:t>
            </a:r>
            <a:r>
              <a:rPr lang="en-US" sz="1800">
                <a:effectLst/>
                <a:latin typeface="Times New Roman" panose="02020603050405020304" pitchFamily="18" charset="0"/>
                <a:ea typeface="Calibri" panose="020f0502020204030204" pitchFamily="34" charset="0"/>
                <a:cs typeface="Arial" pitchFamily="34" charset="0"/>
              </a:rPr>
              <a:t> week of age. Using an adjuvant, polyphosphazene in combination with avian Beta defensin-II can enhance the antibody response and also up regulation of selected cytokines in the spleen even after in Ovo vaccination of a killed FADV-8B. </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2BCD1D2E-E8E4-D238-DE7B-86E399781692}"/>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2483973261"/>
      </p:ext>
    </p:extLst>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3CA553D2-5DC5-6369-29B1-46701C9ACAEA}"/>
              </a:ext>
            </a:extLst>
          </p:cNvPr>
          <p:cNvSpPr txBox="1"/>
          <p:nvPr/>
        </p:nvSpPr>
        <p:spPr>
          <a:xfrm>
            <a:off x="662730" y="318782"/>
            <a:ext cx="9404059" cy="49335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just">
              <a:lnSpc>
                <a:spcPct val="107000"/>
              </a:lnSpc>
              <a:spcBef>
                <a:spcPct val="0"/>
              </a:spcBef>
              <a:spcAft>
                <a:spcPts val="800"/>
              </a:spcAft>
            </a:pPr>
            <a:endParaRPr lang="en-US" sz="1800" b="1">
              <a:effectLst/>
              <a:latin typeface="Times New Roman" panose="02020603050405020304" pitchFamily="18"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HPS: </a:t>
            </a:r>
            <a:r>
              <a:rPr lang="en-US" sz="1800">
                <a:effectLst/>
                <a:latin typeface="Times New Roman" panose="02020603050405020304" pitchFamily="18" charset="0"/>
                <a:ea typeface="Calibri" panose="020f0502020204030204" pitchFamily="34" charset="0"/>
                <a:cs typeface="Arial" pitchFamily="34" charset="0"/>
              </a:rPr>
              <a:t>During sever attack of HPS, disease was controlled successfully by using autogenous vaccines prepared from livers of effected birds in Pakistan in recent past. Subsequently vaccines prepared on tissue culture or in embryonated eggs were developed. Protein fiber/Penton base of FADV-4 expressed as recombinant protein induced as high level of protection against HPS. However only 40% of protection was achieved with 100K non-structural protein.</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AGE: </a:t>
            </a:r>
            <a:r>
              <a:rPr lang="en-US" sz="1800">
                <a:effectLst/>
                <a:latin typeface="Times New Roman" panose="02020603050405020304" pitchFamily="18" charset="0"/>
                <a:ea typeface="Calibri" panose="020f0502020204030204" pitchFamily="34" charset="0"/>
                <a:cs typeface="Arial" pitchFamily="34" charset="0"/>
              </a:rPr>
              <a:t>contrary to IBH, HPS maternal antibodies seem to be less protective in preventing AGE. However, a non-virulent FADV-I strain administered live vaccine orally to day old chicken induced complete protection. Following challenge after 3 weeks later with a virulent field strain.</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IBD and CIAV can potentiate the pathogenicity of FADV so the first step must be to control these viruses to overcome FADV.</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The adenovirus Hexon is the major capsid protein that contain type, group and subgroup specific antigenic determinant against which antibodies are produced. Neutralizing antibodies produced against the type specific epitopes provide protection. But there is limited data available about the contribution of individual epitope and the duration of the protection.</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BB9DBCB3-64EF-F64A-6347-93FC02E234A7}"/>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182359857"/>
      </p:ext>
    </p:extLst>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32D3AF68-8EA5-1798-1E0E-5F399AA95571}"/>
              </a:ext>
            </a:extLst>
          </p:cNvPr>
          <p:cNvSpPr txBox="1"/>
          <p:nvPr/>
        </p:nvSpPr>
        <p:spPr>
          <a:xfrm>
            <a:off x="553674" y="201336"/>
            <a:ext cx="9714452" cy="610513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r>
              <a:rPr lang="en-US" sz="3200" b="1" u="sng">
                <a:effectLst/>
                <a:latin typeface="Times New Roman" panose="02020603050405020304" pitchFamily="18" charset="0"/>
                <a:ea typeface="Calibri" panose="020f0502020204030204" pitchFamily="34" charset="0"/>
                <a:cs typeface="Arial" pitchFamily="34" charset="0"/>
              </a:rPr>
              <a:t>Scientific research</a:t>
            </a:r>
            <a:r>
              <a:rPr lang="en-US" sz="4000" b="1">
                <a:effectLst/>
                <a:latin typeface="Times New Roman" panose="02020603050405020304" pitchFamily="18" charset="0"/>
                <a:ea typeface="Calibri" panose="020f0502020204030204" pitchFamily="34" charset="0"/>
                <a:cs typeface="Arial" pitchFamily="34" charset="0"/>
              </a:rPr>
              <a:t> </a:t>
            </a:r>
            <a:endParaRPr lang="en-US" sz="1600" b="1">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Yu Gothic UI Semilight" panose="020b0400000000000000" pitchFamily="34" charset="-128"/>
                <a:ea typeface="Calibri" panose="020f0502020204030204" pitchFamily="34" charset="0"/>
                <a:cs typeface="Times New Roman" panose="02020603050405020304" pitchFamily="18" charset="0"/>
              </a:rPr>
              <a:t>➡</a:t>
            </a:r>
            <a:r>
              <a:rPr lang="en-US" sz="1800">
                <a:effectLst/>
                <a:latin typeface="Times New Roman" panose="02020603050405020304" pitchFamily="18" charset="0"/>
                <a:ea typeface="Calibri" panose="020f0502020204030204" pitchFamily="34" charset="0"/>
                <a:cs typeface="Arial" pitchFamily="34" charset="0"/>
              </a:rPr>
              <a:t>   In UAF during 2005 EDS strain 127 is isolated in Pakistan. EDS virus grow well on duck embryo.</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Yu Gothic UI Semilight" panose="020b0400000000000000" pitchFamily="34" charset="-128"/>
                <a:ea typeface="Calibri" panose="020f0502020204030204" pitchFamily="34" charset="0"/>
                <a:cs typeface="Times New Roman" panose="02020603050405020304" pitchFamily="18" charset="0"/>
              </a:rPr>
              <a:t>➡</a:t>
            </a:r>
            <a:r>
              <a:rPr lang="en-US" sz="1800">
                <a:effectLst/>
                <a:latin typeface="Times New Roman" panose="02020603050405020304" pitchFamily="18" charset="0"/>
                <a:ea typeface="Calibri" panose="020f0502020204030204" pitchFamily="34" charset="0"/>
                <a:cs typeface="Arial" pitchFamily="34" charset="0"/>
              </a:rPr>
              <a:t>   FADV is generally opportunistic and regulated by Immunosuppressive disease like REV, CIAV, ALV-A.</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Yu Gothic UI Semilight" panose="020b0400000000000000" pitchFamily="34" charset="-128"/>
                <a:ea typeface="Calibri" panose="020f0502020204030204" pitchFamily="34" charset="0"/>
                <a:cs typeface="Times New Roman" panose="02020603050405020304" pitchFamily="18" charset="0"/>
              </a:rPr>
              <a:t>➡</a:t>
            </a:r>
            <a:r>
              <a:rPr lang="en-US" sz="1800">
                <a:effectLst/>
                <a:latin typeface="Times New Roman" panose="02020603050405020304" pitchFamily="18" charset="0"/>
                <a:ea typeface="Calibri" panose="020f0502020204030204" pitchFamily="34" charset="0"/>
                <a:cs typeface="Arial" pitchFamily="34" charset="0"/>
              </a:rPr>
              <a:t>   Mostly FADV 2 and 11 from strain D + 8a, 8b FADV from strain E are involved in IBH.</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Yu Gothic UI Semilight" panose="020b0400000000000000" pitchFamily="34" charset="-128"/>
                <a:ea typeface="Calibri" panose="020f0502020204030204" pitchFamily="34" charset="0"/>
                <a:cs typeface="Times New Roman" panose="02020603050405020304" pitchFamily="18" charset="0"/>
              </a:rPr>
              <a:t>➡</a:t>
            </a:r>
            <a:r>
              <a:rPr lang="en-US" sz="1800">
                <a:effectLst/>
                <a:latin typeface="Times New Roman" panose="02020603050405020304" pitchFamily="18" charset="0"/>
                <a:ea typeface="Calibri" panose="020f0502020204030204" pitchFamily="34" charset="0"/>
                <a:cs typeface="Arial" pitchFamily="34" charset="0"/>
              </a:rPr>
              <a:t>   Autogenous, killed, live vaccine are available.</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Yu Gothic UI Semilight" panose="020b0400000000000000" pitchFamily="34" charset="-128"/>
                <a:ea typeface="Calibri" panose="020f0502020204030204" pitchFamily="34" charset="0"/>
                <a:cs typeface="Times New Roman" panose="02020603050405020304" pitchFamily="18" charset="0"/>
              </a:rPr>
              <a:t>➡</a:t>
            </a:r>
            <a:r>
              <a:rPr lang="en-US" sz="1800">
                <a:effectLst/>
                <a:latin typeface="Times New Roman" panose="02020603050405020304" pitchFamily="18" charset="0"/>
                <a:ea typeface="Calibri" panose="020f0502020204030204" pitchFamily="34" charset="0"/>
                <a:cs typeface="Arial" pitchFamily="34" charset="0"/>
              </a:rPr>
              <a:t>   Chicken derived 127 virus strain and duck derived D11-JW-032 replicate well in CEL and produces high titres than duck derived D11-JW-012 and D11-JW-017.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Yu Gothic UI Semilight" panose="020b0400000000000000" pitchFamily="34" charset="-128"/>
                <a:ea typeface="Calibri" panose="020f0502020204030204" pitchFamily="34" charset="0"/>
                <a:cs typeface="Times New Roman" panose="02020603050405020304" pitchFamily="18" charset="0"/>
              </a:rPr>
              <a:t>➡</a:t>
            </a:r>
            <a:r>
              <a:rPr lang="en-US" sz="1800">
                <a:effectLst/>
                <a:latin typeface="Times New Roman" panose="02020603050405020304" pitchFamily="18" charset="0"/>
                <a:ea typeface="Calibri" panose="020f0502020204030204" pitchFamily="34" charset="0"/>
                <a:cs typeface="Arial" pitchFamily="34" charset="0"/>
              </a:rPr>
              <a:t>   All strains with all genotypes found in hungry. Strain SR48 (FADV 2) is closely related (90%) to AF 509846 (FADV 11). Strain FADV B, genotypes 5 like TR22/STRAIN 340 causes IBH, lameness and swelling at tarsal joint.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Yu Gothic UI Semilight" panose="020b0400000000000000" pitchFamily="34" charset="-128"/>
                <a:ea typeface="Calibri" panose="020f0502020204030204" pitchFamily="34" charset="0"/>
                <a:cs typeface="Times New Roman" panose="02020603050405020304" pitchFamily="18" charset="0"/>
              </a:rPr>
              <a:t>➡</a:t>
            </a:r>
            <a:r>
              <a:rPr lang="en-US" sz="1800">
                <a:effectLst/>
                <a:latin typeface="Times New Roman" panose="02020603050405020304" pitchFamily="18" charset="0"/>
                <a:ea typeface="Calibri" panose="020f0502020204030204" pitchFamily="34" charset="0"/>
                <a:cs typeface="Arial" pitchFamily="34" charset="0"/>
              </a:rPr>
              <a:t>   In China HPS major attacks occurred during 2015 is b/c of strain C, FADV-4.</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Yu Gothic UI Semilight" panose="020b0400000000000000" pitchFamily="34" charset="-128"/>
                <a:ea typeface="Calibri" panose="020f0502020204030204" pitchFamily="34" charset="0"/>
                <a:cs typeface="Times New Roman" panose="02020603050405020304" pitchFamily="18" charset="0"/>
              </a:rPr>
              <a:t>➡</a:t>
            </a:r>
            <a:r>
              <a:rPr lang="en-US" sz="1800">
                <a:effectLst/>
                <a:latin typeface="Times New Roman" panose="02020603050405020304" pitchFamily="18" charset="0"/>
                <a:ea typeface="Calibri" panose="020f0502020204030204" pitchFamily="34" charset="0"/>
                <a:cs typeface="Arial" pitchFamily="34" charset="0"/>
              </a:rPr>
              <a:t>   During 2012 cases of HPS raised in chicken, live ND Lasota virus was checked by PCR and found positive for FADV that caused immunes spread of FADV.</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Yu Gothic UI Semilight" panose="020b0400000000000000" pitchFamily="34" charset="-128"/>
                <a:ea typeface="Calibri" panose="020f0502020204030204" pitchFamily="34" charset="0"/>
                <a:cs typeface="Times New Roman" panose="02020603050405020304" pitchFamily="18" charset="0"/>
              </a:rPr>
              <a:t>➡</a:t>
            </a:r>
            <a:r>
              <a:rPr lang="en-US" sz="1800">
                <a:effectLst/>
                <a:latin typeface="Times New Roman" panose="02020603050405020304" pitchFamily="18" charset="0"/>
                <a:ea typeface="Calibri" panose="020f0502020204030204" pitchFamily="34" charset="0"/>
                <a:cs typeface="Arial" pitchFamily="34" charset="0"/>
              </a:rPr>
              <a:t>   In Korea b/t 2007-2010 HPS cases caused by strain 4 and IBH is caused by serotypes 8b (E), 11 (strain D). In all 39 cases IBD and CIAV were also isolated that caused Immunosuppression. </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ED301D5B-C901-06E8-EF5C-B18436B65C37}"/>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1526608129"/>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57B554FC-69EF-CC60-58E2-E75FD4E5F286}"/>
              </a:ext>
            </a:extLst>
          </p:cNvPr>
          <p:cNvSpPr txBox="1"/>
          <p:nvPr/>
        </p:nvSpPr>
        <p:spPr>
          <a:xfrm>
            <a:off x="1551963" y="444617"/>
            <a:ext cx="8573549" cy="550868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Genus Aviadenovirus</a:t>
            </a:r>
            <a:endParaRPr lang="en-US" sz="3200" u="sng">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3200" b="1">
                <a:effectLst/>
                <a:latin typeface="Elephant" panose="02020904090505020303" pitchFamily="18"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Arial" pitchFamily="34" charset="0"/>
            </a:endParaRPr>
          </a:p>
          <a:p>
            <a:pPr marL="342900" marR="0" lvl="0" indent="-342900">
              <a:lnSpc>
                <a:spcPct val="107000"/>
              </a:lnSpc>
              <a:spcBef>
                <a:spcPct val="0"/>
              </a:spcBef>
              <a:spcAft>
                <a:spcPts val="800"/>
              </a:spcAft>
              <a:buFont typeface="Wingdings" panose="05000000000000000000" pitchFamily="2" charset="2"/>
              <a:buChar char=""/>
            </a:pPr>
            <a:r>
              <a:rPr lang="en-US" sz="1800">
                <a:effectLst/>
                <a:latin typeface="Times New Roman" panose="02020603050405020304" pitchFamily="18" charset="0"/>
                <a:ea typeface="Calibri" panose="020f0502020204030204" pitchFamily="34" charset="0"/>
                <a:cs typeface="Arial" pitchFamily="34" charset="0"/>
              </a:rPr>
              <a:t>Fowl Adenovirus has 5 strains like A, B, C, D, E and 12 serotype like 1, 2, 3, 4, 5, 6, 7, 8A, 8B, 9, 10, 11. </a:t>
            </a:r>
            <a:endParaRPr lang="en-US" sz="1800">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	Strain A (FADV-A)- Serotype 1 causes AGE (Avian Gizzard Erosions).</a:t>
            </a:r>
            <a:endParaRPr lang="en-US" sz="1800">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	Strain C (FADv-C) Serotype 4, 10 causes HPS.</a:t>
            </a:r>
            <a:endParaRPr lang="en-US" sz="1800">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	Strain D (FADV-D) Serotype 2, 3, 9, 11 causes IBH.</a:t>
            </a:r>
            <a:endParaRPr lang="en-US" sz="1800">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	Strain E (FADv-E) Serotype 6, 7, 8A, 8B causes IBH.</a:t>
            </a:r>
            <a:endParaRPr lang="en-US" sz="1800">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	Strain B (FADv-B) –Serotype 5 causes……………..</a:t>
            </a:r>
            <a:endParaRPr lang="en-US" sz="1800">
              <a:effectLst/>
              <a:latin typeface="Calibri" panose="020f0502020204030204" pitchFamily="34" charset="0"/>
              <a:ea typeface="Calibri" panose="020f0502020204030204" pitchFamily="34" charset="0"/>
              <a:cs typeface="Arial" pitchFamily="34" charset="0"/>
            </a:endParaRPr>
          </a:p>
          <a:p>
            <a:pPr marL="342900" marR="0" lvl="0" indent="-342900">
              <a:lnSpc>
                <a:spcPct val="107000"/>
              </a:lnSpc>
              <a:spcBef>
                <a:spcPct val="0"/>
              </a:spcBef>
              <a:spcAft>
                <a:spcPct val="0"/>
              </a:spcAft>
              <a:buFont typeface="Wingdings" panose="05000000000000000000" pitchFamily="2" charset="2"/>
              <a:buChar char=""/>
            </a:pPr>
            <a:r>
              <a:rPr lang="en-US" sz="1800">
                <a:effectLst/>
                <a:latin typeface="Times New Roman" panose="02020603050405020304" pitchFamily="18" charset="0"/>
                <a:ea typeface="Calibri" panose="020f0502020204030204" pitchFamily="34" charset="0"/>
                <a:cs typeface="Arial" pitchFamily="34" charset="0"/>
              </a:rPr>
              <a:t>Duck Adenovirus B (DADV-B2)</a:t>
            </a:r>
            <a:endParaRPr lang="en-US" sz="1800">
              <a:effectLst/>
              <a:latin typeface="Calibri" panose="020f0502020204030204" pitchFamily="34" charset="0"/>
              <a:ea typeface="Calibri" panose="020f0502020204030204" pitchFamily="34" charset="0"/>
              <a:cs typeface="Arial" pitchFamily="34" charset="0"/>
            </a:endParaRPr>
          </a:p>
          <a:p>
            <a:pPr marL="342900" marR="0" lvl="0" indent="-342900">
              <a:lnSpc>
                <a:spcPct val="107000"/>
              </a:lnSpc>
              <a:spcBef>
                <a:spcPct val="0"/>
              </a:spcBef>
              <a:spcAft>
                <a:spcPct val="0"/>
              </a:spcAft>
              <a:buFont typeface="Wingdings" panose="05000000000000000000" pitchFamily="2" charset="2"/>
              <a:buChar char=""/>
            </a:pPr>
            <a:r>
              <a:rPr lang="en-US" sz="1800">
                <a:effectLst/>
                <a:latin typeface="Times New Roman" panose="02020603050405020304" pitchFamily="18" charset="0"/>
                <a:ea typeface="Calibri" panose="020f0502020204030204" pitchFamily="34" charset="0"/>
                <a:cs typeface="Arial" pitchFamily="34" charset="0"/>
              </a:rPr>
              <a:t>Falcon Adenovirus A (FaADV - 1)</a:t>
            </a:r>
            <a:endParaRPr lang="en-US" sz="1800">
              <a:effectLst/>
              <a:latin typeface="Calibri" panose="020f0502020204030204" pitchFamily="34" charset="0"/>
              <a:ea typeface="Calibri" panose="020f0502020204030204" pitchFamily="34" charset="0"/>
              <a:cs typeface="Arial" pitchFamily="34" charset="0"/>
            </a:endParaRPr>
          </a:p>
          <a:p>
            <a:pPr marL="342900" marR="0" lvl="0" indent="-342900">
              <a:lnSpc>
                <a:spcPct val="107000"/>
              </a:lnSpc>
              <a:spcBef>
                <a:spcPct val="0"/>
              </a:spcBef>
              <a:spcAft>
                <a:spcPct val="0"/>
              </a:spcAft>
              <a:buFont typeface="Wingdings" panose="05000000000000000000" pitchFamily="2" charset="2"/>
              <a:buChar char=""/>
            </a:pPr>
            <a:r>
              <a:rPr lang="en-US" sz="1800" err="1">
                <a:effectLst/>
                <a:latin typeface="Times New Roman" panose="02020603050405020304" pitchFamily="18" charset="0"/>
                <a:ea typeface="Calibri" panose="020f0502020204030204" pitchFamily="34" charset="0"/>
                <a:cs typeface="Arial" pitchFamily="34" charset="0"/>
              </a:rPr>
              <a:t>Goost Adenovirus A (GoADV-A)</a:t>
            </a:r>
            <a:endParaRPr lang="en-US" sz="1800">
              <a:effectLst/>
              <a:latin typeface="Calibri" panose="020f0502020204030204" pitchFamily="34" charset="0"/>
              <a:ea typeface="Calibri" panose="020f0502020204030204" pitchFamily="34" charset="0"/>
              <a:cs typeface="Arial" pitchFamily="34" charset="0"/>
            </a:endParaRPr>
          </a:p>
          <a:p>
            <a:pPr marL="342900" marR="0" lvl="0" indent="-342900">
              <a:lnSpc>
                <a:spcPct val="107000"/>
              </a:lnSpc>
              <a:spcBef>
                <a:spcPct val="0"/>
              </a:spcBef>
              <a:spcAft>
                <a:spcPct val="0"/>
              </a:spcAft>
              <a:buFont typeface="Wingdings" panose="05000000000000000000" pitchFamily="2" charset="2"/>
              <a:buChar char=""/>
            </a:pPr>
            <a:r>
              <a:rPr lang="en-US" sz="1800">
                <a:effectLst/>
                <a:latin typeface="Times New Roman" panose="02020603050405020304" pitchFamily="18" charset="0"/>
                <a:ea typeface="Calibri" panose="020f0502020204030204" pitchFamily="34" charset="0"/>
                <a:cs typeface="Arial" pitchFamily="34" charset="0"/>
              </a:rPr>
              <a:t>Pigeon Adenovirus A (Pi ADV-A)</a:t>
            </a:r>
            <a:endParaRPr lang="en-US" sz="1800">
              <a:effectLst/>
              <a:latin typeface="Calibri" panose="020f0502020204030204" pitchFamily="34" charset="0"/>
              <a:ea typeface="Calibri" panose="020f0502020204030204" pitchFamily="34" charset="0"/>
              <a:cs typeface="Arial" pitchFamily="34" charset="0"/>
            </a:endParaRPr>
          </a:p>
          <a:p>
            <a:pPr marL="342900" marR="0" lvl="0" indent="-342900">
              <a:lnSpc>
                <a:spcPct val="107000"/>
              </a:lnSpc>
              <a:spcBef>
                <a:spcPct val="0"/>
              </a:spcBef>
              <a:spcAft>
                <a:spcPts val="800"/>
              </a:spcAft>
              <a:buFont typeface="Wingdings" panose="05000000000000000000" pitchFamily="2" charset="2"/>
              <a:buChar char=""/>
            </a:pPr>
            <a:r>
              <a:rPr lang="en-US" sz="1800">
                <a:effectLst/>
                <a:latin typeface="Times New Roman" panose="02020603050405020304" pitchFamily="18" charset="0"/>
                <a:ea typeface="Calibri" panose="020f0502020204030204" pitchFamily="34" charset="0"/>
                <a:cs typeface="Arial" pitchFamily="34" charset="0"/>
              </a:rPr>
              <a:t>Turkey Adenovirus B (T ADV-1, T ADV -2 )</a:t>
            </a:r>
            <a:endParaRPr lang="en-US" sz="18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659FEF70-B2C3-C6A0-6246-0BCCC146CC06}"/>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3109869428"/>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8AED90A0-A62D-1668-4BF5-CC8AE78B6A55}"/>
              </a:ext>
            </a:extLst>
          </p:cNvPr>
          <p:cNvSpPr txBox="1"/>
          <p:nvPr/>
        </p:nvSpPr>
        <p:spPr>
          <a:xfrm>
            <a:off x="1333850" y="528506"/>
            <a:ext cx="8506436" cy="430900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Genus Atadenovirus</a:t>
            </a:r>
            <a:endParaRPr lang="en-US" sz="18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Duck Adenovirus A (DADV-1, EDS)</a:t>
            </a:r>
            <a:endParaRPr lang="en-US" sz="1800">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 </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Genus Siadenovirus</a:t>
            </a:r>
            <a:endParaRPr lang="en-US" sz="1800" u="sng">
              <a:effectLst/>
              <a:latin typeface="Calibri" panose="020f0502020204030204" pitchFamily="34" charset="0"/>
              <a:ea typeface="Calibri" panose="020f0502020204030204" pitchFamily="34" charset="0"/>
              <a:cs typeface="Arial" pitchFamily="34" charset="0"/>
            </a:endParaRPr>
          </a:p>
          <a:p>
            <a:pPr marL="342900" marR="0" lvl="0" indent="-342900">
              <a:lnSpc>
                <a:spcPct val="150000"/>
              </a:lnSpc>
              <a:spcBef>
                <a:spcPct val="0"/>
              </a:spcBef>
              <a:spcAft>
                <a:spcPct val="0"/>
              </a:spcAft>
              <a:buFont typeface="Symbol" panose="05050102010706020507" pitchFamily="18" charset="2"/>
              <a:buChar char=""/>
            </a:pPr>
            <a:r>
              <a:rPr lang="en-US" sz="1800" err="1">
                <a:effectLst/>
                <a:latin typeface="Times New Roman" panose="02020603050405020304" pitchFamily="18" charset="0"/>
                <a:ea typeface="Calibri" panose="020f0502020204030204" pitchFamily="34" charset="0"/>
                <a:cs typeface="Arial" pitchFamily="34" charset="0"/>
              </a:rPr>
              <a:t>Rapitor Adenovirus –A (RADV-1).</a:t>
            </a:r>
            <a:endParaRPr lang="en-US" sz="1800">
              <a:effectLst/>
              <a:latin typeface="Calibri" panose="020f0502020204030204" pitchFamily="34" charset="0"/>
              <a:ea typeface="Calibri" panose="020f0502020204030204" pitchFamily="34" charset="0"/>
              <a:cs typeface="Arial" pitchFamily="34" charset="0"/>
            </a:endParaRPr>
          </a:p>
          <a:p>
            <a:pPr marL="342900" marR="0" lvl="0" indent="-342900">
              <a:lnSpc>
                <a:spcPct val="150000"/>
              </a:lnSpc>
              <a:spcBef>
                <a:spcPct val="0"/>
              </a:spcBef>
              <a:spcAft>
                <a:spcPct val="0"/>
              </a:spcAft>
              <a:buFont typeface="Symbol" panose="05050102010706020507" pitchFamily="18" charset="2"/>
              <a:buChar char=""/>
            </a:pPr>
            <a:r>
              <a:rPr lang="en-US" sz="1800">
                <a:effectLst/>
                <a:latin typeface="Times New Roman" panose="02020603050405020304" pitchFamily="18" charset="0"/>
                <a:ea typeface="Calibri" panose="020f0502020204030204" pitchFamily="34" charset="0"/>
                <a:cs typeface="Arial" pitchFamily="34" charset="0"/>
              </a:rPr>
              <a:t>Turkey Adenovirus –A (T ADV-3) </a:t>
            </a:r>
            <a:r>
              <a:rPr lang="en-US" sz="1600">
                <a:solidFill>
                  <a:srgbClr val="000000"/>
                </a:solidFill>
                <a:effectLst/>
                <a:latin typeface="Times New Roman" panose="02020603050405020304" pitchFamily="18" charset="0"/>
                <a:ea typeface="Calibri" panose="020f0502020204030204" pitchFamily="34" charset="0"/>
                <a:cs typeface="Arial" pitchFamily="34" charset="0"/>
              </a:rPr>
              <a:t>{Hemorrhage (Turkey) enteritis}.</a:t>
            </a:r>
            <a:endParaRPr lang="en-US" sz="1800">
              <a:effectLst/>
              <a:latin typeface="Calibri" panose="020f0502020204030204" pitchFamily="34" charset="0"/>
              <a:ea typeface="Calibri" panose="020f0502020204030204" pitchFamily="34" charset="0"/>
              <a:cs typeface="Arial" pitchFamily="34" charset="0"/>
            </a:endParaRPr>
          </a:p>
          <a:p>
            <a:pPr marL="342900" marR="0" lvl="0" indent="-342900">
              <a:lnSpc>
                <a:spcPct val="150000"/>
              </a:lnSpc>
              <a:spcBef>
                <a:spcPct val="0"/>
              </a:spcBef>
              <a:spcAft>
                <a:spcPct val="0"/>
              </a:spcAft>
              <a:buFont typeface="Symbol" panose="05050102010706020507" pitchFamily="18" charset="2"/>
              <a:buChar char=""/>
            </a:pPr>
            <a:r>
              <a:rPr lang="en-US" sz="1600">
                <a:solidFill>
                  <a:srgbClr val="000000"/>
                </a:solidFill>
                <a:effectLst/>
                <a:latin typeface="Times New Roman" panose="02020603050405020304" pitchFamily="18" charset="0"/>
                <a:ea typeface="Calibri" panose="020f0502020204030204" pitchFamily="34" charset="0"/>
                <a:cs typeface="Arial" pitchFamily="34" charset="0"/>
              </a:rPr>
              <a:t>Marble Spleen (Pheasants).</a:t>
            </a:r>
            <a:endParaRPr lang="en-US" sz="1800">
              <a:effectLst/>
              <a:latin typeface="Calibri" panose="020f0502020204030204" pitchFamily="34" charset="0"/>
              <a:ea typeface="Calibri" panose="020f0502020204030204" pitchFamily="34" charset="0"/>
              <a:cs typeface="Arial" pitchFamily="34" charset="0"/>
            </a:endParaRPr>
          </a:p>
          <a:p>
            <a:pPr marL="342900" marR="0" lvl="0" indent="-342900">
              <a:lnSpc>
                <a:spcPct val="150000"/>
              </a:lnSpc>
              <a:spcBef>
                <a:spcPct val="0"/>
              </a:spcBef>
              <a:spcAft>
                <a:spcPts val="800"/>
              </a:spcAft>
              <a:buFont typeface="Symbol" panose="05050102010706020507" pitchFamily="18" charset="2"/>
              <a:buChar char=""/>
            </a:pPr>
            <a:r>
              <a:rPr lang="en-US" sz="1600">
                <a:solidFill>
                  <a:srgbClr val="000000"/>
                </a:solidFill>
                <a:effectLst/>
                <a:latin typeface="Times New Roman" panose="02020603050405020304" pitchFamily="18" charset="0"/>
                <a:ea typeface="Calibri" panose="020f0502020204030204" pitchFamily="34" charset="0"/>
                <a:cs typeface="Arial" pitchFamily="34" charset="0"/>
              </a:rPr>
              <a:t>Splenomegaly (Chicken).</a:t>
            </a:r>
            <a:endParaRPr lang="en-US" sz="18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15ACAEBC-6542-5360-173E-40B5A90173FA}"/>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3983641409"/>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F197D220-C0B3-5A27-0C68-299B8DB1441B}"/>
              </a:ext>
            </a:extLst>
          </p:cNvPr>
          <p:cNvSpPr txBox="1"/>
          <p:nvPr/>
        </p:nvSpPr>
        <p:spPr>
          <a:xfrm>
            <a:off x="1191237" y="318782"/>
            <a:ext cx="9152389" cy="602415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Signs and Symptoms</a:t>
            </a:r>
            <a:endParaRPr lang="en-US" sz="32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600" b="1">
                <a:effectLst/>
                <a:latin typeface="Elephant" panose="02020904090505020303" pitchFamily="18" charset="0"/>
                <a:ea typeface="Calibri" panose="020f050202020403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2400" b="1">
                <a:effectLst/>
                <a:latin typeface="Times New Roman" panose="02020603050405020304" pitchFamily="18" charset="0"/>
                <a:ea typeface="Calibri" panose="020f0502020204030204" pitchFamily="34" charset="0"/>
                <a:cs typeface="Arial" pitchFamily="34" charset="0"/>
              </a:rPr>
              <a:t>IBH:</a:t>
            </a:r>
            <a:r>
              <a:rPr lang="en-US" sz="1800">
                <a:effectLst/>
                <a:latin typeface="Times New Roman" panose="02020603050405020304" pitchFamily="18" charset="0"/>
                <a:ea typeface="Calibri" panose="020f0502020204030204" pitchFamily="34" charset="0"/>
                <a:cs typeface="Arial" pitchFamily="34" charset="0"/>
              </a:rPr>
              <a:t> Sudden onset of mortality that reaches to peak on 3 to 4 day then start decreasing 8</a:t>
            </a:r>
            <a:r>
              <a:rPr lang="en-US" sz="1800" baseline="30000">
                <a:effectLst/>
                <a:latin typeface="Times New Roman" panose="02020603050405020304" pitchFamily="18" charset="0"/>
                <a:ea typeface="Calibri" panose="020f0502020204030204" pitchFamily="34" charset="0"/>
                <a:cs typeface="Arial" pitchFamily="34" charset="0"/>
              </a:rPr>
              <a:t>th</a:t>
            </a:r>
            <a:r>
              <a:rPr lang="en-US" sz="1800">
                <a:effectLst/>
                <a:latin typeface="Times New Roman" panose="02020603050405020304" pitchFamily="18" charset="0"/>
                <a:ea typeface="Calibri" panose="020f0502020204030204" pitchFamily="34" charset="0"/>
                <a:cs typeface="Arial" pitchFamily="34" charset="0"/>
              </a:rPr>
              <a:t> day it may continue to 2 to 3 weeks.  Morbidity rate is low. Birds are ruffled feathers having crouching position and die within 48 hours or may recover. Mortality rate may reach up to 30% , high mortality are in birds with age less than 3 weeks and in meat producing birds disease IBH may occur during first week of life. In young chicken disease usually occur because of vertical transmission. Studies show that immune suppression caused by IBD and CAV facilitate FADV. IBH sometimes may occur because of triggering factor of aflatoxins.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HPS: </a:t>
            </a:r>
            <a:r>
              <a:rPr lang="en-US" sz="1800">
                <a:effectLst/>
                <a:latin typeface="Times New Roman" panose="02020603050405020304" pitchFamily="18" charset="0"/>
                <a:ea typeface="Calibri" panose="020f0502020204030204" pitchFamily="34" charset="0"/>
                <a:cs typeface="Arial" pitchFamily="34" charset="0"/>
              </a:rPr>
              <a:t>Clinical signs are very similar to IBH. However, mortality is much more high and may reach up to 80%, mortality may also be seen in mature birds.</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AGE: </a:t>
            </a:r>
            <a:r>
              <a:rPr lang="en-US" sz="1800">
                <a:effectLst/>
                <a:latin typeface="Times New Roman" panose="02020603050405020304" pitchFamily="18" charset="0"/>
                <a:ea typeface="Calibri" panose="020f0502020204030204" pitchFamily="34" charset="0"/>
                <a:cs typeface="Arial" pitchFamily="34" charset="0"/>
              </a:rPr>
              <a:t>Poor growth and uniformity with increased weekly mortality up to 0.2% and poor laying performance is related to AGE. With AGE sometimes pancreatitis, Hepatitis, Cholecystitis and cholangitis is observed.</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FADV should also be considered as multi factorial disease. If there is vertical transmission of FADV then it may cause poor hatchability also.</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000FC9D1-D341-D9E0-B73D-C1E1A52D398A}"/>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3533455010"/>
      </p:ext>
    </p:ext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F1C831F5-7ACD-086D-DB51-2EAE5435B396}"/>
              </a:ext>
            </a:extLst>
          </p:cNvPr>
          <p:cNvSpPr txBox="1"/>
          <p:nvPr/>
        </p:nvSpPr>
        <p:spPr>
          <a:xfrm>
            <a:off x="847288" y="285226"/>
            <a:ext cx="8984609" cy="543148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Post Mortem Lesions</a:t>
            </a: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 </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IBH: </a:t>
            </a:r>
            <a:r>
              <a:rPr lang="en-US" sz="1800">
                <a:effectLst/>
                <a:latin typeface="Times New Roman" panose="02020603050405020304" pitchFamily="18" charset="0"/>
                <a:ea typeface="Calibri" panose="020f0502020204030204" pitchFamily="34" charset="0"/>
                <a:cs typeface="Arial" pitchFamily="34" charset="0"/>
              </a:rPr>
              <a:t>Pale, Friable and swollen livers small white foci and ecchymotic or petechial Hemorrhages may present. Swollen kidney with glomerulonephlitis. There is atrophy of the bursa and thymus, Aplastic bone marrow and hepatitis are also there. Broilers are more susceptible with high mortality due to severe motabilitic unbalance due to defective pancreas and distraction of liver.</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HPS: </a:t>
            </a:r>
            <a:r>
              <a:rPr lang="en-US" sz="1800">
                <a:effectLst/>
                <a:latin typeface="Times New Roman" panose="02020603050405020304" pitchFamily="18" charset="0"/>
                <a:ea typeface="Calibri" panose="020f0502020204030204" pitchFamily="34" charset="0"/>
                <a:cs typeface="Arial" pitchFamily="34" charset="0"/>
              </a:rPr>
              <a:t>lesions are same with higher severity. There is an accumulation of clear, straw colored fluid in the pericardial sacs. Pulmornaryedema, swollen discolored liver, enlargement of kidneys, petechial hamargers are present on liver and heart. Necrosis pymerays, ascites may also be noticed, atrophy of thymus and bursa.</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AGE: </a:t>
            </a:r>
            <a:r>
              <a:rPr lang="en-US" sz="1800">
                <a:effectLst/>
                <a:latin typeface="Times New Roman" panose="02020603050405020304" pitchFamily="18" charset="0"/>
                <a:ea typeface="Calibri" panose="020f0502020204030204" pitchFamily="34" charset="0"/>
                <a:cs typeface="Arial" pitchFamily="34" charset="0"/>
              </a:rPr>
              <a:t>Distended gizzard with hemorrhagic fluid and black patchy erosions with in the koilin layer pancreatitis and gizzard erosions.</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2B44506D-DFF8-FBFE-3E9A-EEC4EFB0AB90}"/>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1702007852"/>
      </p:ext>
    </p:extLst>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675E4DCC-70AB-D136-DEAD-FAAD789D95BA}"/>
              </a:ext>
            </a:extLst>
          </p:cNvPr>
          <p:cNvSpPr txBox="1"/>
          <p:nvPr/>
        </p:nvSpPr>
        <p:spPr>
          <a:xfrm>
            <a:off x="981512" y="746620"/>
            <a:ext cx="9026554" cy="48831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r>
              <a:rPr lang="en-US" sz="3200" b="1" u="sng">
                <a:solidFill>
                  <a:srgbClr val="000000"/>
                </a:solidFill>
                <a:effectLst/>
                <a:latin typeface="Elephant" panose="02020904090505020303" pitchFamily="18" charset="0"/>
                <a:ea typeface="Calibri" panose="020f0502020204030204" pitchFamily="34" charset="0"/>
                <a:cs typeface="Times New Roman" panose="02020603050405020304" pitchFamily="18" charset="0"/>
              </a:rPr>
              <a:t>History</a:t>
            </a:r>
            <a:endParaRPr lang="en-US" sz="32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err="1">
                <a:solidFill>
                  <a:srgbClr val="000000"/>
                </a:solidFill>
                <a:effectLst/>
                <a:latin typeface="Times New Roman" panose="02020603050405020304" pitchFamily="18" charset="0"/>
                <a:ea typeface="Calibri" panose="020f0502020204030204" pitchFamily="34" charset="0"/>
                <a:cs typeface="Arial" pitchFamily="34" charset="0"/>
              </a:rPr>
              <a:t>Aviadenovirus was first discover in 1949.</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2000" b="1">
                <a:effectLst/>
                <a:latin typeface="Times New Roman" panose="02020603050405020304" pitchFamily="18" charset="0"/>
                <a:ea typeface="Calibri" panose="020f0502020204030204" pitchFamily="34" charset="0"/>
                <a:cs typeface="Arial" pitchFamily="34" charset="0"/>
              </a:rPr>
              <a:t> </a:t>
            </a:r>
            <a:r>
              <a:rPr lang="en-US" sz="4000" b="1">
                <a:solidFill>
                  <a:srgbClr val="000000"/>
                </a:solidFill>
                <a:effectLst/>
                <a:latin typeface="Times New Roman" panose="02020603050405020304" pitchFamily="18" charset="0"/>
                <a:ea typeface="Calibri" panose="020f0502020204030204" pitchFamily="34" charset="0"/>
                <a:cs typeface="Arial" pitchFamily="34" charset="0"/>
              </a:rPr>
              <a:t> </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200" b="1" u="sng">
                <a:solidFill>
                  <a:srgbClr val="000000"/>
                </a:solidFill>
                <a:effectLst/>
                <a:latin typeface="Elephant" panose="02020904090505020303" pitchFamily="18" charset="0"/>
                <a:ea typeface="Calibri" panose="020f0502020204030204" pitchFamily="34" charset="0"/>
                <a:cs typeface="Times New Roman" panose="02020603050405020304" pitchFamily="18" charset="0"/>
              </a:rPr>
              <a:t>Economics Significances</a:t>
            </a:r>
            <a:r>
              <a:rPr lang="en-US" sz="4000" b="1">
                <a:solidFill>
                  <a:srgbClr val="000000"/>
                </a:solidFill>
                <a:effectLst/>
                <a:latin typeface="Elephant" panose="02020904090505020303" pitchFamily="18"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Arial" pitchFamily="34" charset="0"/>
              </a:rPr>
              <a:t>HPS, IBH, AGE causes high morbidity and mortality poor FCR.</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Arial" pitchFamily="34" charset="0"/>
              </a:rPr>
              <a:t> </a:t>
            </a:r>
          </a:p>
          <a:p>
            <a:pPr marL="0" marR="0" algn="ctr">
              <a:lnSpc>
                <a:spcPct val="107000"/>
              </a:lnSpc>
              <a:spcBef>
                <a:spcPct val="0"/>
              </a:spcBef>
              <a:spcAft>
                <a:spcPts val="800"/>
              </a:spcAft>
            </a:pP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200" b="1" u="sng">
                <a:solidFill>
                  <a:srgbClr val="000000"/>
                </a:solidFill>
                <a:effectLst/>
                <a:latin typeface="Elephant" panose="02020904090505020303" pitchFamily="18" charset="0"/>
                <a:ea typeface="Calibri" panose="020f0502020204030204" pitchFamily="34" charset="0"/>
                <a:cs typeface="Times New Roman" panose="02020603050405020304" pitchFamily="18" charset="0"/>
              </a:rPr>
              <a:t>Public Health</a:t>
            </a:r>
            <a:r>
              <a:rPr lang="en-US" sz="4000" b="1">
                <a:solidFill>
                  <a:srgbClr val="000000"/>
                </a:solidFill>
                <a:effectLst/>
                <a:latin typeface="Elephant" panose="02020904090505020303" pitchFamily="18"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Arial" pitchFamily="34" charset="0"/>
              </a:rPr>
              <a:t>There is no known Public Health significance.</a:t>
            </a:r>
            <a:endParaRPr lang="en-US" sz="18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5BBB1609-B9BC-9D5C-8F5E-9E0EFC8F744A}"/>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2489044013"/>
      </p:ext>
    </p:ext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16146689-49E8-7534-2671-B39E7020E740}"/>
              </a:ext>
            </a:extLst>
          </p:cNvPr>
          <p:cNvSpPr txBox="1"/>
          <p:nvPr/>
        </p:nvSpPr>
        <p:spPr>
          <a:xfrm>
            <a:off x="604007" y="302004"/>
            <a:ext cx="9345336" cy="542764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40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4000" b="1" u="sng">
                <a:effectLst/>
                <a:latin typeface="Elephant" panose="02020904090505020303" pitchFamily="18" charset="0"/>
                <a:ea typeface="Calibri" panose="020f0502020204030204" pitchFamily="34" charset="0"/>
                <a:cs typeface="Times New Roman" panose="02020603050405020304" pitchFamily="18" charset="0"/>
              </a:rPr>
              <a:t>Morphology</a:t>
            </a:r>
            <a:endParaRPr lang="en-US" sz="18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4000" b="1">
                <a:effectLst/>
                <a:latin typeface="Elephant" panose="02020904090505020303" pitchFamily="18"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FADV in non-enveloped DNA virus with size of 70-90nm in diameter. The virion consists of 252 capsomeres that surround 60-65 micrometers core in diameter. Out of these 252 capsomeres 240 capsomeres are Hexon type and 12 are Penton type. There are present two fiber like projections called Gene fibers on each penton capsomeres. These fibers are equal in length in all strains as these arise from single RNA transcription. However, the length of these fibers is not equal in FADV-A and FADV-C. These fibers have great importance as these are involved in the determination of virulence of the strain thus formation of virus neutralization antibodies. There are present 10 structural proteins and 11 non-structural proteins.</a:t>
            </a:r>
            <a:endParaRPr lang="en-US" sz="18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Ultra structural studied demonstrate the accumulation of the virus inside the nucleus of infected cells. </a:t>
            </a:r>
            <a:endParaRPr lang="en-US" sz="18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B4CD431A-B82E-47E9-D1BF-2B0EEEEA2631}"/>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3142999844"/>
      </p:ext>
    </p:ext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3" name="Picture 2">
            <a:extLst>
              <a:ext uri="{FF2B5EF4-FFF2-40B4-BE49-F238E27FC236}">
                <a16:creationId xmlns:a16="http://schemas.microsoft.com/office/drawing/2014/main" id="{37B74362-CEEB-ECF2-47EA-05BF117186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23" y="1381212"/>
            <a:ext cx="5318619" cy="3291456"/>
          </a:xfrm>
          <a:prstGeom prst="rect">
            <a:avLst/>
          </a:prstGeom>
        </p:spPr>
      </p:pic>
      <p:pic>
        <p:nvPicPr>
          <p:cNvPr id="4" name="Picture 3">
            <a:extLst>
              <a:ext uri="{FF2B5EF4-FFF2-40B4-BE49-F238E27FC236}">
                <a16:creationId xmlns:a16="http://schemas.microsoft.com/office/drawing/2014/main" id="{31798C1E-FB6F-6584-06A6-58A6C990EE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1144" y="1060465"/>
            <a:ext cx="3285251" cy="3932949"/>
          </a:xfrm>
          <a:prstGeom prst="rect">
            <a:avLst/>
          </a:prstGeom>
        </p:spPr>
      </p:pic>
      <p:sp>
        <p:nvSpPr>
          <p:cNvPr id="5" name="TextBox 4">
            <a:extLst>
              <a:ext uri="{FF2B5EF4-FFF2-40B4-BE49-F238E27FC236}">
                <a16:creationId xmlns:a16="http://schemas.microsoft.com/office/drawing/2014/main" id="{D0826F53-6F37-0399-15E4-FA6288E96A66}"/>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3927281399"/>
      </p:ext>
    </p:extLst>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17803B8A-C6D9-FAD5-B7C9-1A7AF5734EB6}"/>
              </a:ext>
            </a:extLst>
          </p:cNvPr>
          <p:cNvSpPr txBox="1"/>
          <p:nvPr/>
        </p:nvSpPr>
        <p:spPr>
          <a:xfrm>
            <a:off x="947956" y="352338"/>
            <a:ext cx="8573549" cy="493987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Susceptibility to Chemical and Physical Agents</a:t>
            </a:r>
            <a:endParaRPr lang="en-US" sz="3200" u="sng">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Virus is susceptible to pH lower than 3 and higher than 10, temperature of 60°C for 30 minutes and formaldehyde. </a:t>
            </a:r>
            <a:endParaRPr lang="en-US" sz="1800">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Being non-enveloped virus not susceptible to Ether, Chloroform, Phenol and Alcohol.</a:t>
            </a:r>
            <a:endParaRPr lang="en-US" sz="1800">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3600" b="1">
                <a:effectLst/>
                <a:latin typeface="Times New Roman" panose="02020603050405020304" pitchFamily="18" charset="0"/>
                <a:ea typeface="Calibri" panose="020f0502020204030204" pitchFamily="34" charset="0"/>
                <a:cs typeface="Arial" pitchFamily="34" charset="0"/>
              </a:rPr>
              <a:t> </a:t>
            </a:r>
            <a:endParaRPr lang="en-US" sz="18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200" u="sng">
                <a:effectLst/>
                <a:latin typeface="Elephant" panose="02020904090505020303" pitchFamily="18" charset="0"/>
                <a:ea typeface="Calibri" panose="020f0502020204030204" pitchFamily="34" charset="0"/>
                <a:cs typeface="Times New Roman" panose="02020603050405020304" pitchFamily="18" charset="0"/>
              </a:rPr>
              <a:t>Age of Susceptibility </a:t>
            </a:r>
            <a:endParaRPr lang="en-US" sz="3200" u="sng">
              <a:effectLst/>
              <a:latin typeface="Calibri" panose="020f0502020204030204" pitchFamily="34" charset="0"/>
              <a:ea typeface="Calibri" panose="020f0502020204030204" pitchFamily="34" charset="0"/>
              <a:cs typeface="Arial" pitchFamily="34" charset="0"/>
            </a:endParaRPr>
          </a:p>
          <a:p>
            <a:pPr marL="0" marR="0">
              <a:lnSpc>
                <a:spcPct val="107000"/>
              </a:lnSpc>
              <a:spcBef>
                <a:spcPct val="0"/>
              </a:spcBef>
              <a:spcAft>
                <a:spcPts val="800"/>
              </a:spcAft>
            </a:pPr>
            <a:r>
              <a:rPr lang="en-US" sz="2000">
                <a:effectLst/>
                <a:latin typeface="Times New Roman" panose="02020603050405020304" pitchFamily="18" charset="0"/>
                <a:ea typeface="Calibri" panose="020f0502020204030204" pitchFamily="34" charset="0"/>
                <a:cs typeface="Arial" pitchFamily="34" charset="0"/>
              </a:rPr>
              <a:t>Age lower than 5 weak in susceptible to IBH and HPS. In matured birds it affects hatchability.</a:t>
            </a:r>
            <a:endParaRPr lang="en-US" sz="18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74F81474-C556-5850-A6A6-AB6A128B75DF}"/>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2180015383"/>
      </p:ext>
    </p:extLst>
  </p:cSld>
  <p:clrMapOvr>
    <a:masterClrMapping/>
  </p:clrMapOvr>
  <p:transition/>
  <p:timing/>
</p:sld>
</file>

<file path=ppt/tags/tag1.xml><?xml version="1.0" encoding="utf-8"?>
<p:tagLst xmlns:p="http://schemas.openxmlformats.org/presentationml/2006/main">
  <p:tag name="AS_NET" val="6.0.25"/>
  <p:tag name="AS_OS" val="Unix 6.2.0.1013"/>
  <p:tag name="AS_RELEASE_DATE" val="2023.01.14"/>
  <p:tag name="AS_TITLE" val="Aspose.Slides for .NET5"/>
  <p:tag name="AS_VERSION" val="23.1"/>
</p:tagLst>
</file>

<file path=ppt/theme/theme1.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r="http://schemas.openxmlformats.org/officeDocument/2006/relationships"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Trebuchet MS" panose="020b0603020202020204"/>
        <a:cs typeface="Arial"/>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Trebuchet MS" panose="020b0603020202020204"/>
        <a:cs typeface="Arial"/>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121</Paragraphs>
  <Slides>17</Slides>
  <Notes>0</Notes>
  <TotalTime>1</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17</vt:i4>
      </vt:variant>
    </vt:vector>
  </HeadingPairs>
  <TitlesOfParts>
    <vt:vector baseType="lpstr" size="27">
      <vt:lpstr>Arial</vt:lpstr>
      <vt:lpstr>Calibri</vt:lpstr>
      <vt:lpstr>Trebuchet MS</vt:lpstr>
      <vt:lpstr>Wingdings 3</vt:lpstr>
      <vt:lpstr>Elephant</vt:lpstr>
      <vt:lpstr>Times New Roman</vt:lpstr>
      <vt:lpstr>Wingdings</vt:lpstr>
      <vt:lpstr>Symbol</vt:lpstr>
      <vt:lpstr>Yu Gothic UI Semilight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23.0100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2024-01-03T12:32:30.374</cp:lastPrinted>
  <dcterms:created xsi:type="dcterms:W3CDTF">2024-01-03T12:32:30Z</dcterms:created>
  <dcterms:modified xsi:type="dcterms:W3CDTF">2024-01-03T12:32:34Z</dcterms:modified>
</cp:coreProperties>
</file>